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3"/>
  </p:notesMasterIdLst>
  <p:sldIdLst>
    <p:sldId id="310" r:id="rId2"/>
    <p:sldId id="332" r:id="rId3"/>
    <p:sldId id="333" r:id="rId4"/>
    <p:sldId id="321" r:id="rId5"/>
    <p:sldId id="257" r:id="rId6"/>
    <p:sldId id="258" r:id="rId7"/>
    <p:sldId id="259" r:id="rId8"/>
    <p:sldId id="260" r:id="rId9"/>
    <p:sldId id="261" r:id="rId10"/>
    <p:sldId id="262" r:id="rId11"/>
    <p:sldId id="304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305" r:id="rId48"/>
    <p:sldId id="306" r:id="rId49"/>
    <p:sldId id="298" r:id="rId50"/>
    <p:sldId id="299" r:id="rId51"/>
    <p:sldId id="301" r:id="rId52"/>
    <p:sldId id="300" r:id="rId53"/>
    <p:sldId id="307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7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57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6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DEB27-FB5C-41EA-9BC7-A0F3044476EF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DE47E88-B5BF-49A6-8EFA-44628CE35B8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tr-TR" b="1" dirty="0" smtClean="0">
              <a:latin typeface="Arial" pitchFamily="34" charset="0"/>
              <a:cs typeface="Arial" pitchFamily="34" charset="0"/>
            </a:rPr>
            <a:t>HEMŞİRE YARDIMCILIĞI</a:t>
          </a:r>
          <a:endParaRPr lang="tr-TR" b="1" dirty="0">
            <a:latin typeface="Arial" pitchFamily="34" charset="0"/>
            <a:cs typeface="Arial" pitchFamily="34" charset="0"/>
          </a:endParaRPr>
        </a:p>
      </dgm:t>
    </dgm:pt>
    <dgm:pt modelId="{71871F50-CBA0-402B-BAE9-BAEA4471A7C9}" type="parTrans" cxnId="{3A56252F-DF56-418E-B96C-9307D64E1A0B}">
      <dgm:prSet/>
      <dgm:spPr/>
      <dgm:t>
        <a:bodyPr/>
        <a:lstStyle/>
        <a:p>
          <a:endParaRPr lang="tr-TR"/>
        </a:p>
      </dgm:t>
    </dgm:pt>
    <dgm:pt modelId="{3AF9974A-736D-4BBC-A8C2-AC579D14A167}" type="sibTrans" cxnId="{3A56252F-DF56-418E-B96C-9307D64E1A0B}">
      <dgm:prSet/>
      <dgm:spPr/>
      <dgm:t>
        <a:bodyPr/>
        <a:lstStyle/>
        <a:p>
          <a:endParaRPr lang="tr-TR"/>
        </a:p>
      </dgm:t>
    </dgm:pt>
    <dgm:pt modelId="{2E7B7EE2-A7AE-42D5-A3D0-DC602EB7F931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tr-TR" b="1" dirty="0" smtClean="0">
              <a:latin typeface="Arial" pitchFamily="34" charset="0"/>
              <a:cs typeface="Arial" pitchFamily="34" charset="0"/>
            </a:rPr>
            <a:t>EBE</a:t>
          </a:r>
          <a:r>
            <a:rPr lang="tr-TR" dirty="0" smtClean="0">
              <a:latin typeface="Arial" pitchFamily="34" charset="0"/>
              <a:cs typeface="Arial" pitchFamily="34" charset="0"/>
            </a:rPr>
            <a:t> </a:t>
          </a:r>
          <a:r>
            <a:rPr lang="tr-TR" b="1" dirty="0" smtClean="0">
              <a:latin typeface="Arial" pitchFamily="34" charset="0"/>
              <a:cs typeface="Arial" pitchFamily="34" charset="0"/>
            </a:rPr>
            <a:t>YARDIMCILIĞI</a:t>
          </a:r>
          <a:endParaRPr lang="tr-TR" b="1" dirty="0">
            <a:latin typeface="Arial" pitchFamily="34" charset="0"/>
            <a:cs typeface="Arial" pitchFamily="34" charset="0"/>
          </a:endParaRPr>
        </a:p>
      </dgm:t>
    </dgm:pt>
    <dgm:pt modelId="{94CCEF41-0633-44C4-9CD5-D4AEE3E39332}" type="parTrans" cxnId="{6CCE48EB-697F-44FB-9AB0-A9719982925D}">
      <dgm:prSet/>
      <dgm:spPr/>
      <dgm:t>
        <a:bodyPr/>
        <a:lstStyle/>
        <a:p>
          <a:endParaRPr lang="tr-TR"/>
        </a:p>
      </dgm:t>
    </dgm:pt>
    <dgm:pt modelId="{A0762C77-0ECE-40A9-A63F-6B8F1B744112}" type="sibTrans" cxnId="{6CCE48EB-697F-44FB-9AB0-A9719982925D}">
      <dgm:prSet/>
      <dgm:spPr/>
      <dgm:t>
        <a:bodyPr/>
        <a:lstStyle/>
        <a:p>
          <a:endParaRPr lang="tr-TR"/>
        </a:p>
      </dgm:t>
    </dgm:pt>
    <dgm:pt modelId="{A8EE2740-ECA0-4A18-87EB-388207418662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tr-TR" b="1" dirty="0" smtClean="0">
              <a:latin typeface="Arial" pitchFamily="34" charset="0"/>
              <a:cs typeface="Arial" pitchFamily="34" charset="0"/>
            </a:rPr>
            <a:t>SAĞLIK BAKIM TEKNİSYENLİĞİ</a:t>
          </a:r>
          <a:endParaRPr lang="tr-TR" b="1" dirty="0">
            <a:latin typeface="Arial" pitchFamily="34" charset="0"/>
            <a:cs typeface="Arial" pitchFamily="34" charset="0"/>
          </a:endParaRPr>
        </a:p>
      </dgm:t>
    </dgm:pt>
    <dgm:pt modelId="{0E03D971-4461-40EC-9BDD-B965714F4544}" type="parTrans" cxnId="{DF4FB59B-B213-439A-BC5E-F2931894017B}">
      <dgm:prSet/>
      <dgm:spPr/>
      <dgm:t>
        <a:bodyPr/>
        <a:lstStyle/>
        <a:p>
          <a:endParaRPr lang="tr-TR"/>
        </a:p>
      </dgm:t>
    </dgm:pt>
    <dgm:pt modelId="{A702CB13-9403-4279-B140-04C40F2CFFE0}" type="sibTrans" cxnId="{DF4FB59B-B213-439A-BC5E-F2931894017B}">
      <dgm:prSet/>
      <dgm:spPr/>
      <dgm:t>
        <a:bodyPr/>
        <a:lstStyle/>
        <a:p>
          <a:endParaRPr lang="tr-TR"/>
        </a:p>
      </dgm:t>
    </dgm:pt>
    <dgm:pt modelId="{8AF30189-100C-4F53-B84F-5D1EAC95AA7E}" type="pres">
      <dgm:prSet presAssocID="{DAFDEB27-FB5C-41EA-9BC7-A0F3044476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D69FBD5-BC6C-41F9-A9F2-5E7D4661BD71}" type="pres">
      <dgm:prSet presAssocID="{EDE47E88-B5BF-49A6-8EFA-44628CE35B84}" presName="parentText" presStyleLbl="node1" presStyleIdx="0" presStyleCnt="3" custScaleY="125968" custLinFactNeighborX="-7149" custLinFactNeighborY="-47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FB1CE1-6BE3-437E-AA92-7DC8A45FDFC7}" type="pres">
      <dgm:prSet presAssocID="{3AF9974A-736D-4BBC-A8C2-AC579D14A167}" presName="spacer" presStyleCnt="0"/>
      <dgm:spPr/>
    </dgm:pt>
    <dgm:pt modelId="{0293EB54-D964-4322-A9CE-B4FC71C7DF9A}" type="pres">
      <dgm:prSet presAssocID="{2E7B7EE2-A7AE-42D5-A3D0-DC602EB7F931}" presName="parentText" presStyleLbl="node1" presStyleIdx="1" presStyleCnt="3" custLinFactNeighborX="388" custLinFactNeighborY="322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2D0917A-92B9-45CB-874A-4C1CEBAB151D}" type="pres">
      <dgm:prSet presAssocID="{A0762C77-0ECE-40A9-A63F-6B8F1B744112}" presName="spacer" presStyleCnt="0"/>
      <dgm:spPr/>
    </dgm:pt>
    <dgm:pt modelId="{39D32220-8EFA-416C-B8B7-A0135DB0C673}" type="pres">
      <dgm:prSet presAssocID="{A8EE2740-ECA0-4A18-87EB-38820741866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CCE48EB-697F-44FB-9AB0-A9719982925D}" srcId="{DAFDEB27-FB5C-41EA-9BC7-A0F3044476EF}" destId="{2E7B7EE2-A7AE-42D5-A3D0-DC602EB7F931}" srcOrd="1" destOrd="0" parTransId="{94CCEF41-0633-44C4-9CD5-D4AEE3E39332}" sibTransId="{A0762C77-0ECE-40A9-A63F-6B8F1B744112}"/>
    <dgm:cxn modelId="{DF4FB59B-B213-439A-BC5E-F2931894017B}" srcId="{DAFDEB27-FB5C-41EA-9BC7-A0F3044476EF}" destId="{A8EE2740-ECA0-4A18-87EB-388207418662}" srcOrd="2" destOrd="0" parTransId="{0E03D971-4461-40EC-9BDD-B965714F4544}" sibTransId="{A702CB13-9403-4279-B140-04C40F2CFFE0}"/>
    <dgm:cxn modelId="{333B3035-78F1-4ACA-92CE-C3ED490F59E6}" type="presOf" srcId="{A8EE2740-ECA0-4A18-87EB-388207418662}" destId="{39D32220-8EFA-416C-B8B7-A0135DB0C673}" srcOrd="0" destOrd="0" presId="urn:microsoft.com/office/officeart/2005/8/layout/vList2"/>
    <dgm:cxn modelId="{3A56252F-DF56-418E-B96C-9307D64E1A0B}" srcId="{DAFDEB27-FB5C-41EA-9BC7-A0F3044476EF}" destId="{EDE47E88-B5BF-49A6-8EFA-44628CE35B84}" srcOrd="0" destOrd="0" parTransId="{71871F50-CBA0-402B-BAE9-BAEA4471A7C9}" sibTransId="{3AF9974A-736D-4BBC-A8C2-AC579D14A167}"/>
    <dgm:cxn modelId="{75F175DF-3B3D-4839-AC7A-4263273CFDF3}" type="presOf" srcId="{DAFDEB27-FB5C-41EA-9BC7-A0F3044476EF}" destId="{8AF30189-100C-4F53-B84F-5D1EAC95AA7E}" srcOrd="0" destOrd="0" presId="urn:microsoft.com/office/officeart/2005/8/layout/vList2"/>
    <dgm:cxn modelId="{512BE11F-F6A5-49F0-8723-F655758445B2}" type="presOf" srcId="{EDE47E88-B5BF-49A6-8EFA-44628CE35B84}" destId="{DD69FBD5-BC6C-41F9-A9F2-5E7D4661BD71}" srcOrd="0" destOrd="0" presId="urn:microsoft.com/office/officeart/2005/8/layout/vList2"/>
    <dgm:cxn modelId="{BB54F2CA-643E-41A1-B3EC-0C24B8E28CD6}" type="presOf" srcId="{2E7B7EE2-A7AE-42D5-A3D0-DC602EB7F931}" destId="{0293EB54-D964-4322-A9CE-B4FC71C7DF9A}" srcOrd="0" destOrd="0" presId="urn:microsoft.com/office/officeart/2005/8/layout/vList2"/>
    <dgm:cxn modelId="{FB970F36-525B-477E-B323-7CEBF4D3D10D}" type="presParOf" srcId="{8AF30189-100C-4F53-B84F-5D1EAC95AA7E}" destId="{DD69FBD5-BC6C-41F9-A9F2-5E7D4661BD71}" srcOrd="0" destOrd="0" presId="urn:microsoft.com/office/officeart/2005/8/layout/vList2"/>
    <dgm:cxn modelId="{D2D74EA5-5EC6-49DC-B90A-90D779C4A213}" type="presParOf" srcId="{8AF30189-100C-4F53-B84F-5D1EAC95AA7E}" destId="{14FB1CE1-6BE3-437E-AA92-7DC8A45FDFC7}" srcOrd="1" destOrd="0" presId="urn:microsoft.com/office/officeart/2005/8/layout/vList2"/>
    <dgm:cxn modelId="{8DB5B4B5-160A-4AB0-94E5-6682BC984A08}" type="presParOf" srcId="{8AF30189-100C-4F53-B84F-5D1EAC95AA7E}" destId="{0293EB54-D964-4322-A9CE-B4FC71C7DF9A}" srcOrd="2" destOrd="0" presId="urn:microsoft.com/office/officeart/2005/8/layout/vList2"/>
    <dgm:cxn modelId="{8409FDF1-C46A-4A77-A3E7-0C26ED1DAE97}" type="presParOf" srcId="{8AF30189-100C-4F53-B84F-5D1EAC95AA7E}" destId="{62D0917A-92B9-45CB-874A-4C1CEBAB151D}" srcOrd="3" destOrd="0" presId="urn:microsoft.com/office/officeart/2005/8/layout/vList2"/>
    <dgm:cxn modelId="{7D4AAD6E-F22A-46E6-B5F7-A8278B1C6720}" type="presParOf" srcId="{8AF30189-100C-4F53-B84F-5D1EAC95AA7E}" destId="{39D32220-8EFA-416C-B8B7-A0135DB0C67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69FBD5-BC6C-41F9-A9F2-5E7D4661BD71}">
      <dsp:nvSpPr>
        <dsp:cNvPr id="0" name=""/>
        <dsp:cNvSpPr/>
      </dsp:nvSpPr>
      <dsp:spPr>
        <a:xfrm>
          <a:off x="0" y="652633"/>
          <a:ext cx="7498080" cy="1061154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>
              <a:latin typeface="Arial" pitchFamily="34" charset="0"/>
              <a:cs typeface="Arial" pitchFamily="34" charset="0"/>
            </a:rPr>
            <a:t>HEMŞİRE YARDIMCILIĞI</a:t>
          </a:r>
          <a:endParaRPr lang="tr-TR" sz="3600" b="1" kern="1200" dirty="0">
            <a:latin typeface="Arial" pitchFamily="34" charset="0"/>
            <a:cs typeface="Arial" pitchFamily="34" charset="0"/>
          </a:endParaRPr>
        </a:p>
      </dsp:txBody>
      <dsp:txXfrm>
        <a:off x="0" y="652633"/>
        <a:ext cx="7498080" cy="1061154"/>
      </dsp:txXfrm>
    </dsp:sp>
    <dsp:sp modelId="{0293EB54-D964-4322-A9CE-B4FC71C7DF9A}">
      <dsp:nvSpPr>
        <dsp:cNvPr id="0" name=""/>
        <dsp:cNvSpPr/>
      </dsp:nvSpPr>
      <dsp:spPr>
        <a:xfrm>
          <a:off x="0" y="1821302"/>
          <a:ext cx="7498080" cy="842400"/>
        </a:xfrm>
        <a:prstGeom prst="roundRect">
          <a:avLst/>
        </a:prstGeom>
        <a:gradFill rotWithShape="1">
          <a:gsLst>
            <a:gs pos="0">
              <a:schemeClr val="accent4">
                <a:tint val="70000"/>
                <a:satMod val="130000"/>
              </a:schemeClr>
            </a:gs>
            <a:gs pos="43000">
              <a:schemeClr val="accent4">
                <a:tint val="44000"/>
                <a:satMod val="165000"/>
              </a:schemeClr>
            </a:gs>
            <a:gs pos="93000">
              <a:schemeClr val="accent4">
                <a:tint val="15000"/>
                <a:satMod val="165000"/>
              </a:schemeClr>
            </a:gs>
            <a:gs pos="100000">
              <a:schemeClr val="accent4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shade val="50000"/>
              <a:satMod val="10300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>
              <a:latin typeface="Arial" pitchFamily="34" charset="0"/>
              <a:cs typeface="Arial" pitchFamily="34" charset="0"/>
            </a:rPr>
            <a:t>EBE</a:t>
          </a:r>
          <a:r>
            <a:rPr lang="tr-TR" sz="3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3600" b="1" kern="1200" dirty="0" smtClean="0">
              <a:latin typeface="Arial" pitchFamily="34" charset="0"/>
              <a:cs typeface="Arial" pitchFamily="34" charset="0"/>
            </a:rPr>
            <a:t>YARDIMCILIĞI</a:t>
          </a:r>
          <a:endParaRPr lang="tr-TR" sz="3600" b="1" kern="1200" dirty="0">
            <a:latin typeface="Arial" pitchFamily="34" charset="0"/>
            <a:cs typeface="Arial" pitchFamily="34" charset="0"/>
          </a:endParaRPr>
        </a:p>
      </dsp:txBody>
      <dsp:txXfrm>
        <a:off x="0" y="1821302"/>
        <a:ext cx="7498080" cy="842400"/>
      </dsp:txXfrm>
    </dsp:sp>
    <dsp:sp modelId="{39D32220-8EFA-416C-B8B7-A0135DB0C673}">
      <dsp:nvSpPr>
        <dsp:cNvPr id="0" name=""/>
        <dsp:cNvSpPr/>
      </dsp:nvSpPr>
      <dsp:spPr>
        <a:xfrm>
          <a:off x="0" y="2764037"/>
          <a:ext cx="7498080" cy="842400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>
              <a:latin typeface="Arial" pitchFamily="34" charset="0"/>
              <a:cs typeface="Arial" pitchFamily="34" charset="0"/>
            </a:rPr>
            <a:t>SAĞLIK BAKIM TEKNİSYENLİĞİ</a:t>
          </a:r>
          <a:endParaRPr lang="tr-TR" sz="3600" b="1" kern="1200" dirty="0">
            <a:latin typeface="Arial" pitchFamily="34" charset="0"/>
            <a:cs typeface="Arial" pitchFamily="34" charset="0"/>
          </a:endParaRPr>
        </a:p>
      </dsp:txBody>
      <dsp:txXfrm>
        <a:off x="0" y="2764037"/>
        <a:ext cx="7498080" cy="842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7B9CA-8255-4525-9552-CD4746F4A577}" type="datetimeFigureOut">
              <a:rPr lang="tr-TR" smtClean="0"/>
              <a:t>3.04.2021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3F4E4-F034-4E36-9DA8-449AF88EC7E5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66DE-1EA9-4C0C-99EF-1F7AEB54F19C}" type="datetime1">
              <a:rPr lang="tr-TR" smtClean="0"/>
              <a:t>3.04.2021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1E30-FDD2-4DD9-9697-E8B414335AF3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F911-D25F-4DA8-A73A-54E2F825FA17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F3DF-1E19-4440-8556-24B585442591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A233-52CE-451D-8B1E-2AF0BBB3B668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7DFB-5662-45F3-95E2-1AE5E57F4D39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47F2-3615-4518-86FA-B67C3EBF8E60}" type="datetime1">
              <a:rPr lang="tr-TR" smtClean="0"/>
              <a:t>3.04.2021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6043-839E-4970-AEDC-24DD3F55E459}" type="datetime1">
              <a:rPr lang="tr-TR" smtClean="0"/>
              <a:t>3.04.2021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5AD0-F5DC-4823-A344-392205B384ED}" type="datetime1">
              <a:rPr lang="tr-TR" smtClean="0"/>
              <a:t>3.04.2021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2C59-2FE2-4E5C-950E-20AF803FE341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C2D3-C6A7-4EC6-9FC2-8500D16F0208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6878CF-B86C-4BAB-AE2F-9800A0564D52}" type="datetime1">
              <a:rPr lang="tr-TR" smtClean="0"/>
              <a:t>3.04.2021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 advClick="0" advTm="5000">
    <p:wedge/>
  </p:transition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osman\Desktop\sağlık gib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462308"/>
            <a:ext cx="6624735" cy="5986950"/>
          </a:xfrm>
          <a:prstGeom prst="rect">
            <a:avLst/>
          </a:prstGeom>
          <a:noFill/>
        </p:spPr>
      </p:pic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F35F-4DB1-4690-B1A8-75F76D11D0D4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YAŞLI BAKIMI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Yaşlı bakımı elemanının sahip olması gereken iletişim,  temel sağlık, vücut mekaniği ve yaşlının bakımı ile ilgili beceri kazandırmaya yönelik eğitim ve öğretim verilmektedir.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F0A6-4150-4431-B000-70455FB2D986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9. Sınıf Meslek Dersleri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Mesleki Gelişim Atölyesi</a:t>
            </a:r>
          </a:p>
          <a:p>
            <a:r>
              <a:rPr lang="tr-TR" dirty="0" smtClean="0"/>
              <a:t>Anatomi ve Fizyoloji</a:t>
            </a:r>
          </a:p>
          <a:p>
            <a:r>
              <a:rPr lang="tr-TR" dirty="0" smtClean="0"/>
              <a:t>Atölye (mesleki bilgilerin temelinin verildi ders)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900D-BF2C-4743-AADD-11F503716263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2060"/>
                </a:solidFill>
              </a:rPr>
              <a:t>10.Sınıf Meslek Dersleri 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Kişisel Bakım</a:t>
            </a:r>
          </a:p>
          <a:p>
            <a:r>
              <a:rPr lang="tr-TR" dirty="0" smtClean="0"/>
              <a:t>Sağlık Hizmetlerinde İletişim</a:t>
            </a:r>
          </a:p>
          <a:p>
            <a:r>
              <a:rPr lang="tr-TR" dirty="0" smtClean="0"/>
              <a:t>Genel Beslenme </a:t>
            </a:r>
          </a:p>
          <a:p>
            <a:r>
              <a:rPr lang="tr-TR" dirty="0" smtClean="0"/>
              <a:t>Ofis Programları </a:t>
            </a:r>
          </a:p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40041-107C-4DEC-AF35-067ABB6A4F56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2060"/>
                </a:solidFill>
              </a:rPr>
              <a:t>11.Sınıf Meslek Dersleri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 smtClean="0"/>
              <a:t>   </a:t>
            </a:r>
          </a:p>
          <a:p>
            <a:r>
              <a:rPr lang="tr-TR" dirty="0" smtClean="0"/>
              <a:t>Bakım teknikleri			</a:t>
            </a:r>
          </a:p>
          <a:p>
            <a:r>
              <a:rPr lang="tr-TR" dirty="0" smtClean="0"/>
              <a:t>İlk yardım				</a:t>
            </a:r>
          </a:p>
          <a:p>
            <a:r>
              <a:rPr lang="tr-TR" dirty="0" smtClean="0"/>
              <a:t>Tıbbi Terminoloji</a:t>
            </a:r>
          </a:p>
          <a:p>
            <a:r>
              <a:rPr lang="tr-TR" dirty="0" smtClean="0"/>
              <a:t>Enfeksiyon Hastalıklarından korunma</a:t>
            </a:r>
          </a:p>
          <a:p>
            <a:r>
              <a:rPr lang="tr-TR" dirty="0" smtClean="0"/>
              <a:t>Meslek etiği</a:t>
            </a:r>
          </a:p>
          <a:p>
            <a:r>
              <a:rPr lang="tr-TR" dirty="0" smtClean="0"/>
              <a:t>Temel İlaç Bilgisi</a:t>
            </a:r>
          </a:p>
          <a:p>
            <a:r>
              <a:rPr lang="tr-TR" dirty="0" smtClean="0"/>
              <a:t>Aktif Yaşlanma</a:t>
            </a:r>
          </a:p>
          <a:p>
            <a:r>
              <a:rPr lang="tr-TR" dirty="0" smtClean="0"/>
              <a:t>Rehabilitasyon</a:t>
            </a:r>
          </a:p>
          <a:p>
            <a:r>
              <a:rPr lang="tr-TR" dirty="0" smtClean="0"/>
              <a:t>Hastalıklar Bilgisi</a:t>
            </a:r>
          </a:p>
          <a:p>
            <a:endParaRPr lang="tr-TR" dirty="0" smtClean="0"/>
          </a:p>
          <a:p>
            <a:endParaRPr lang="tr-TR" dirty="0" smtClean="0"/>
          </a:p>
          <a:p>
            <a:pPr>
              <a:lnSpc>
                <a:spcPct val="120000"/>
              </a:lnSpc>
              <a:buNone/>
            </a:pPr>
            <a:r>
              <a:rPr lang="tr-TR" sz="4400" dirty="0" smtClean="0"/>
              <a:t> 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1A8D-CAE3-4FE2-8C9A-65E6FC61A6B1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12.Sınıf Meslek Dersleri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 ve Yaşlı Psikolojisi</a:t>
            </a:r>
          </a:p>
          <a:p>
            <a:r>
              <a:rPr lang="tr-TR" dirty="0" smtClean="0"/>
              <a:t>3 gün İşletmelerde Beceri Eğitimi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5BAB-BE83-476B-8218-828C5A291198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HASTA VE YAŞLI BAKIM ELEMANININ TANIMI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Bilim ve teknolojinin tüm verilerinden yararlanarak, ev ve kurumlarda kendi</a:t>
            </a:r>
            <a:br>
              <a:rPr lang="tr-TR" dirty="0" smtClean="0"/>
            </a:br>
            <a:r>
              <a:rPr lang="tr-TR" dirty="0" smtClean="0"/>
              <a:t>sorumluluklarının bilinci altında; yaşlı  ve hasta kişilerin bakım ve danışmanlığı, vücut temizliği,</a:t>
            </a:r>
            <a:br>
              <a:rPr lang="tr-TR" dirty="0" smtClean="0"/>
            </a:br>
            <a:r>
              <a:rPr lang="tr-TR" dirty="0" smtClean="0"/>
              <a:t>sağlık personeli tarafından önerilen ilaçların kullanılması ve tespit edilen nefes, hareket</a:t>
            </a:r>
            <a:br>
              <a:rPr lang="tr-TR" dirty="0" smtClean="0"/>
            </a:br>
            <a:r>
              <a:rPr lang="tr-TR" dirty="0" smtClean="0"/>
              <a:t>çalışmaları, beslenmeleri, yaşlı ve hasta kişilerin kişisel ve sosyal sorunlarının çözümünde yardımcı olan, alanıyla ilgili araç ve gereçleri yerinde ve zamanında kullanabilen elemandır.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355E-2127-44C5-B3B6-3545BDCD2E73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</a:rPr>
              <a:t>HASTA VE YAŞLI BAKIM ELEMANININ GÖREVLERİ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Yaşlının gereksinimlerini bilmek</a:t>
            </a:r>
          </a:p>
          <a:p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609850"/>
            <a:ext cx="7572428" cy="360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09A6-BD7C-44F8-95C4-42B873A99676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Bakım planı hazırlamak</a:t>
            </a:r>
            <a:endParaRPr lang="tr-TR" dirty="0"/>
          </a:p>
        </p:txBody>
      </p:sp>
      <p:pic>
        <p:nvPicPr>
          <p:cNvPr id="4" name="3 İçerik Yer Tutucusu" descr="ginecologi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4125" y="2370137"/>
            <a:ext cx="3333750" cy="3333750"/>
          </a:xfrm>
          <a:prstGeom prst="rect">
            <a:avLst/>
          </a:prstGeom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9D43-78F0-4920-BD69-5A34A5442AA8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Ateş, nabız, tansiyon, solunum takiplerini yapmak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643182"/>
            <a:ext cx="67866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EFA8-716A-4738-B338-8584375FCA9B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0648"/>
            <a:ext cx="8075240" cy="129614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  Vücut temizliği yapmak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5 İçerik Yer Tutucusu" descr="20150212_747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643182"/>
            <a:ext cx="7442364" cy="3357586"/>
          </a:xfrm>
          <a:prstGeom prst="rect">
            <a:avLst/>
          </a:prstGeom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EDE5-49B1-4193-8989-0FDBA906938C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</a:t>
            </a:r>
            <a:r>
              <a:rPr lang="tr-TR" dirty="0" smtClean="0"/>
              <a:t>   ATATÜRK </a:t>
            </a:r>
            <a:r>
              <a:rPr lang="tr-TR" dirty="0" smtClean="0"/>
              <a:t>MESLEKİ VE TEKNİK </a:t>
            </a:r>
            <a:r>
              <a:rPr lang="tr-TR" dirty="0" smtClean="0"/>
              <a:t> 	   		ANADOLU </a:t>
            </a:r>
            <a:r>
              <a:rPr lang="tr-TR" dirty="0" smtClean="0"/>
              <a:t>LİSESİ</a:t>
            </a:r>
            <a:endParaRPr lang="tr-TR" dirty="0"/>
          </a:p>
        </p:txBody>
      </p:sp>
      <p:pic>
        <p:nvPicPr>
          <p:cNvPr id="4" name="3 İçerik Yer Tutucusu" descr="IMG_74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383631"/>
            <a:ext cx="7416824" cy="3492500"/>
          </a:xfrm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3DA6-9AC7-4137-988E-29BE26599186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El ve ayak bakımı yapmak</a:t>
            </a:r>
            <a:endParaRPr lang="tr-TR" dirty="0"/>
          </a:p>
        </p:txBody>
      </p:sp>
      <p:pic>
        <p:nvPicPr>
          <p:cNvPr id="4" name="Picture 2" descr="C:\Users\dell\Desktop\seker-ayak-baki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2643182"/>
            <a:ext cx="7786742" cy="2737642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9A56-6CD6-44A8-A5CE-B68B103E1051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Ağız ve diş bakımı yapmak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428868"/>
            <a:ext cx="764386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B640-6E51-48B5-BDBE-D4321D51B91B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Saç bakımı yapmak</a:t>
            </a: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628900"/>
            <a:ext cx="6786610" cy="29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A379-AACB-40B9-A369-26015A8A2583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 ve yaşlının ailesine,hekime,huzurevi ve bakım evi personeline bilgi vermek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143248"/>
            <a:ext cx="578647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DC56-7D4C-4FBF-9486-0AC1E470491F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/>
              <a:t>Hastanın ailesine ve çevresindeki kişilere hasta bakımı hakkında bilgi vermek</a:t>
            </a:r>
            <a:endParaRPr lang="tr-TR" dirty="0"/>
          </a:p>
        </p:txBody>
      </p:sp>
      <p:pic>
        <p:nvPicPr>
          <p:cNvPr id="4" name="Picture 2" descr="C:\Users\dell\Desktop\Evde-Bakım-Maaşı-Nasıl-Alınır-Şartları-Nelerdi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47664" y="2924944"/>
            <a:ext cx="5202932" cy="3312368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83DA-A111-42BD-A764-C12C30E2883C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Aileye ve yakınlara hasta bakımı konusunda motivasyonlarını sağlamak</a:t>
            </a: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214686"/>
            <a:ext cx="70009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711C-4E8A-447C-82A5-5EE7CC55C0AC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 ile ilgilenecek aile bireylerini kullanılacak teknikler ve materyaller hakkında bilgilendirmek</a:t>
            </a: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143248"/>
            <a:ext cx="65008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9E6E-B145-485F-B904-CB6D25BACC71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Hastalara hayatlarını tasarlamaları konusunda özgüven vermek</a:t>
            </a:r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928934"/>
            <a:ext cx="700092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35B5-E466-440C-A8D0-B57A0B7D4C11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Yemek yemelerine yardım etmek, hasta kendi başına  yemekte zorlanıyorsa yemeklerini yedirmek</a:t>
            </a:r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214686"/>
            <a:ext cx="74295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1EA0-F2B4-426A-8F0A-402853B39A36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Hastaları sağlıklarını korumalarına yardımcı olmak</a:t>
            </a:r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496"/>
            <a:ext cx="7143799" cy="294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601C-0B63-4160-834A-6B15BCBC3C10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EĞİTİM VERDİĞİMİZ ALANLAR: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dirty="0" smtClean="0"/>
          </a:p>
          <a:p>
            <a:pPr>
              <a:buNone/>
            </a:pPr>
            <a:endParaRPr lang="tr-TR" b="1" dirty="0" smtClean="0"/>
          </a:p>
          <a:p>
            <a:r>
              <a:rPr lang="tr-TR" b="1" dirty="0" smtClean="0"/>
              <a:t>OKULUMUZ </a:t>
            </a:r>
            <a:r>
              <a:rPr lang="tr-TR" sz="2800" b="1" dirty="0" smtClean="0"/>
              <a:t>HASTA VE YAŞLI HİZMETLERİ </a:t>
            </a:r>
            <a:r>
              <a:rPr lang="tr-TR" b="1" dirty="0" smtClean="0"/>
              <a:t>ALANINDA TEK DALDA ,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FBAB-95F7-4C53-9C2E-B42FA7CEFD45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Hastanın çevresindeki kişilerle iletişim kurmalarını sağlamak</a:t>
            </a:r>
            <a:endParaRPr lang="tr-TR" dirty="0"/>
          </a:p>
        </p:txBody>
      </p:sp>
      <p:pic>
        <p:nvPicPr>
          <p:cNvPr id="4" name="3 İçerik Yer Tutucusu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2643182"/>
            <a:ext cx="4211960" cy="3286148"/>
          </a:xfrm>
          <a:prstGeom prst="rect">
            <a:avLst/>
          </a:prstGeom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2A9A-AA5B-4771-AB94-74ABF33D91F3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Hastanın bedensel rahatsızlıklarında yardımcı olmak</a:t>
            </a:r>
            <a:endParaRPr lang="tr-TR" dirty="0"/>
          </a:p>
        </p:txBody>
      </p:sp>
      <p:pic>
        <p:nvPicPr>
          <p:cNvPr id="4" name="3 Resim" descr="fizyoterap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500306"/>
            <a:ext cx="7500990" cy="3643338"/>
          </a:xfrm>
          <a:prstGeom prst="rect">
            <a:avLst/>
          </a:prstGeom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5FAB-B3D5-4E0D-8D86-7F0B738E3143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Hastanın psikolojik rahatsızlıklarında yardımcı olmak</a:t>
            </a:r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496"/>
            <a:ext cx="77153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8A86-B259-4715-BF38-DFF2235EA57A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Hastanın sosyal rahatsızlıklarında yardımcı olmak</a:t>
            </a:r>
            <a:endParaRPr lang="tr-TR" dirty="0"/>
          </a:p>
        </p:txBody>
      </p:sp>
      <p:pic>
        <p:nvPicPr>
          <p:cNvPr id="4" name="5 İçerik Yer Tutucusu" descr="imagesCA088JX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643182"/>
            <a:ext cx="6324597" cy="3314256"/>
          </a:xfrm>
          <a:prstGeom prst="rect">
            <a:avLst/>
          </a:prstGeom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D5A5-247D-4530-9114-C6BB9D0E65E4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Hekimin önerdiği ilaçların alınmasını sağlamak</a:t>
            </a:r>
            <a:endParaRPr lang="tr-TR" dirty="0"/>
          </a:p>
        </p:txBody>
      </p:sp>
      <p:pic>
        <p:nvPicPr>
          <p:cNvPr id="4" name="3 İçerik Yer Tutucusu" descr="imagesCAPEF7W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786058"/>
            <a:ext cx="6929486" cy="3214710"/>
          </a:xfrm>
          <a:prstGeom prst="rect">
            <a:avLst/>
          </a:prstGeom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F65A-0487-49F0-BAF8-F903BAA7A8FF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Sağlık personelinin önerdiği günlük egzersizleri yaptırmak</a:t>
            </a:r>
            <a:endParaRPr lang="tr-TR" dirty="0"/>
          </a:p>
        </p:txBody>
      </p:sp>
      <p:pic>
        <p:nvPicPr>
          <p:cNvPr id="4" name="3 Resim" descr="ab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2537520"/>
            <a:ext cx="4860032" cy="3749000"/>
          </a:xfrm>
          <a:prstGeom prst="rect">
            <a:avLst/>
          </a:prstGeom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56DD-0D27-4D1B-B86E-46B364ABC285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Hastaya pozisyon vermek</a:t>
            </a:r>
            <a:endParaRPr lang="tr-TR" dirty="0"/>
          </a:p>
        </p:txBody>
      </p:sp>
      <p:pic>
        <p:nvPicPr>
          <p:cNvPr id="4" name="3 İçerik Yer Tutucusu" descr="coussin abdu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643181"/>
            <a:ext cx="7000924" cy="3286149"/>
          </a:xfrm>
          <a:prstGeom prst="rect">
            <a:avLst/>
          </a:prstGeom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482E-A056-4DDB-883E-EC1028C13A20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36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Gerekli dokümanları hazırlayıp ve doldurmak</a:t>
            </a:r>
            <a:endParaRPr lang="tr-TR" dirty="0"/>
          </a:p>
        </p:txBody>
      </p:sp>
      <p:pic>
        <p:nvPicPr>
          <p:cNvPr id="4" name="3 İçerik Yer Tutucusu" descr="iCA82Q9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857496"/>
            <a:ext cx="5857916" cy="2571768"/>
          </a:xfrm>
          <a:prstGeom prst="rect">
            <a:avLst/>
          </a:prstGeom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17CA-386C-438A-8E8E-9E1A887B7AD4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Meslek ile ilgili teknolojik gelişmeleri izlemek</a:t>
            </a:r>
            <a:endParaRPr lang="tr-TR" dirty="0"/>
          </a:p>
        </p:txBody>
      </p:sp>
      <p:pic>
        <p:nvPicPr>
          <p:cNvPr id="4" name="3 Resim" descr="37638899_And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714620"/>
            <a:ext cx="5929354" cy="3429024"/>
          </a:xfrm>
          <a:prstGeom prst="rect">
            <a:avLst/>
          </a:prstGeom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501C-1C3F-44AA-A7EB-BAC21D6EA74B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Tekniğine uygun pansuman yapabilmek</a:t>
            </a:r>
            <a:endParaRPr lang="tr-TR" dirty="0"/>
          </a:p>
        </p:txBody>
      </p:sp>
      <p:pic>
        <p:nvPicPr>
          <p:cNvPr id="4" name="3 İçerik Yer Tutucusu" descr="diyabetlilerde-uzuv-kesilmesine-son-veren-tedavi-dha-ff41c987df886ba3dcf8962051440b1e-1-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071810"/>
            <a:ext cx="7243738" cy="2855915"/>
          </a:xfrm>
          <a:prstGeom prst="rect">
            <a:avLst/>
          </a:prstGeom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C5E8-7364-4E01-B96C-58ADCD67FD09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57158" y="260648"/>
            <a:ext cx="8000466" cy="1656184"/>
          </a:xfrm>
          <a:solidFill>
            <a:schemeClr val="bg2"/>
          </a:solidFill>
          <a:effectLst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SAĞLIK ALANINDA 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3 DALDA </a:t>
            </a:r>
            <a:r>
              <a:rPr lang="tr-TR" b="1" dirty="0" smtClean="0"/>
              <a:t>EĞİTİM </a:t>
            </a:r>
            <a:r>
              <a:rPr lang="tr-TR" b="1" dirty="0" smtClean="0"/>
              <a:t>VERMEKTEDİR.</a:t>
            </a:r>
            <a:endParaRPr lang="tr-TR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899592" y="2204864"/>
          <a:ext cx="7498080" cy="4259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4BA0-9E84-4662-ACD4-CD6625BE2D04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25987266"/>
      </p:ext>
    </p:extLst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İlk yardım yapabilmek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643182"/>
            <a:ext cx="67151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DDD2-134C-4AB8-A664-5B382F671DDA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Ölüm anında destek olmak</a:t>
            </a:r>
            <a:endParaRPr lang="tr-TR" dirty="0"/>
          </a:p>
        </p:txBody>
      </p:sp>
      <p:pic>
        <p:nvPicPr>
          <p:cNvPr id="4" name="3 Resim" descr="iCAHMJ3I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643182"/>
            <a:ext cx="6885978" cy="3522122"/>
          </a:xfrm>
          <a:prstGeom prst="rect">
            <a:avLst/>
          </a:prstGeom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9343-7C9B-466D-A8D4-8F8C40414551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41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Yeni hasta bakım elemanları yetişirken yardımcı olmak</a:t>
            </a:r>
            <a:endParaRPr lang="tr-TR" dirty="0"/>
          </a:p>
        </p:txBody>
      </p:sp>
      <p:pic>
        <p:nvPicPr>
          <p:cNvPr id="4" name="4 İçerik Yer Tutucusu" descr="iCA0WXE4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071810"/>
            <a:ext cx="4857784" cy="2857520"/>
          </a:xfrm>
          <a:prstGeom prst="rect">
            <a:avLst/>
          </a:prstGeom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B7BC-394F-4CC9-A682-3FE06C911C6B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42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</a:rPr>
              <a:t>Sahip Olunması Gereken Bilgi ve Beceriler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Etkili ve güzel konuşmalı</a:t>
            </a:r>
          </a:p>
          <a:p>
            <a:r>
              <a:rPr lang="tr-TR" dirty="0" smtClean="0"/>
              <a:t>Çalışkan olmalı</a:t>
            </a:r>
          </a:p>
          <a:p>
            <a:r>
              <a:rPr lang="tr-TR" dirty="0" smtClean="0"/>
              <a:t>Sabırlı ve duyarlı olmalı</a:t>
            </a:r>
          </a:p>
          <a:p>
            <a:r>
              <a:rPr lang="tr-TR" dirty="0" smtClean="0"/>
              <a:t>Dikkatli olmalı</a:t>
            </a:r>
          </a:p>
          <a:p>
            <a:r>
              <a:rPr lang="tr-TR" dirty="0" smtClean="0"/>
              <a:t>Dürüst olmalı</a:t>
            </a:r>
          </a:p>
          <a:p>
            <a:r>
              <a:rPr lang="tr-TR" dirty="0" smtClean="0"/>
              <a:t>Enerjik olmalı</a:t>
            </a:r>
          </a:p>
          <a:p>
            <a:r>
              <a:rPr lang="tr-TR" dirty="0" smtClean="0"/>
              <a:t>Güler yüzlü olmalı</a:t>
            </a:r>
          </a:p>
          <a:p>
            <a:r>
              <a:rPr lang="tr-TR" dirty="0" smtClean="0"/>
              <a:t>İnsan ilişkilerine özen göstermeli</a:t>
            </a:r>
          </a:p>
          <a:p>
            <a:r>
              <a:rPr lang="tr-TR" dirty="0" smtClean="0"/>
              <a:t>İş disiplinine sahip olma, iş güvenliğine dikkat etmeli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D04B-650E-4056-9715-DE925E960606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43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İş yerine ait araç ve gereç kullanımına özen göstermeli</a:t>
            </a:r>
          </a:p>
          <a:p>
            <a:r>
              <a:rPr lang="tr-TR" dirty="0" smtClean="0"/>
              <a:t>Meslek ahlakına sahip olmalı</a:t>
            </a:r>
          </a:p>
          <a:p>
            <a:r>
              <a:rPr lang="tr-TR" dirty="0" smtClean="0"/>
              <a:t>Samimi ve içten olmalı</a:t>
            </a:r>
          </a:p>
          <a:p>
            <a:r>
              <a:rPr lang="tr-TR" dirty="0" smtClean="0"/>
              <a:t>Temiz ve düzenli olmalı</a:t>
            </a:r>
          </a:p>
          <a:p>
            <a:r>
              <a:rPr lang="tr-TR" dirty="0" smtClean="0"/>
              <a:t>Irk, din, dil, cinsiyet ayırımı göstermeden her türlü bakımı yapmalı</a:t>
            </a:r>
          </a:p>
          <a:p>
            <a:r>
              <a:rPr lang="tr-TR" dirty="0" smtClean="0"/>
              <a:t>Ekip çalışması yeteneğine sahip olmalı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FD8F-764C-4AA0-B972-D1224EF988F7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44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</a:rPr>
              <a:t>ÇALIŞMA ORTAMI VE KOŞULLARI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tr-TR" dirty="0" smtClean="0"/>
              <a:t>Huzurevleri,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Bakım ve rehabilitasyon merkezleri,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Evde bakım,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Yaşlı dinlenme evleri,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Hastaneler,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Sosyal hizmet veren kuruluşlar,</a:t>
            </a:r>
          </a:p>
          <a:p>
            <a:pPr>
              <a:buFont typeface="Arial" pitchFamily="34" charset="0"/>
              <a:buChar char="•"/>
            </a:pPr>
            <a:r>
              <a:rPr lang="tr-TR" dirty="0" err="1" smtClean="0"/>
              <a:t>Geronto</a:t>
            </a:r>
            <a:r>
              <a:rPr lang="tr-TR" dirty="0" smtClean="0"/>
              <a:t>-psikiyatri klinikleridir.</a:t>
            </a:r>
            <a:endParaRPr lang="tr-TR" b="1" dirty="0" smtClean="0"/>
          </a:p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CF89-83B7-4C5F-B132-81BDB631838F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45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İŞ BULMA İMKÂNLARI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tr-TR" dirty="0" smtClean="0"/>
              <a:t>		</a:t>
            </a:r>
          </a:p>
          <a:p>
            <a:pPr lvl="1">
              <a:buNone/>
            </a:pPr>
            <a:r>
              <a:rPr lang="tr-TR" dirty="0" smtClean="0"/>
              <a:t>		Kamu ve özel sektöre ait huzurevleri, bakımevleri, yaşlı dinlenme evleri, hastaneler, polikliniklerde istihdam imkanları bulunmaktadır.</a:t>
            </a:r>
            <a:br>
              <a:rPr lang="tr-TR" dirty="0" smtClean="0"/>
            </a:br>
            <a:r>
              <a:rPr lang="tr-TR" dirty="0" smtClean="0"/>
              <a:t>    </a:t>
            </a:r>
          </a:p>
          <a:p>
            <a:pPr lvl="1">
              <a:buNone/>
            </a:pPr>
            <a:r>
              <a:rPr lang="tr-TR" dirty="0" smtClean="0"/>
              <a:t>		 Ayrıca, yaşlı, hasta ve engellilerin evlerde bakımı giderek yaygınlaşmaktadır. Bu nedenle</a:t>
            </a:r>
            <a:br>
              <a:rPr lang="tr-TR" dirty="0" smtClean="0"/>
            </a:br>
            <a:r>
              <a:rPr lang="tr-TR" dirty="0" smtClean="0"/>
              <a:t>evlerde bakım hizmetlerinde de çalışabilirler.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795F-692D-4974-B00A-26BBFDBAEBC3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46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sman\Desktop\Yurt dışı iş imkan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45CA-848E-4F95-9813-1268D48E4757}" type="datetime1">
              <a:rPr lang="tr-TR" smtClean="0"/>
              <a:t>3.04.2021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47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		Ayrıca yaşlı nüfusun yoğun olduğu Avrupa ülkelerinde gerek kurum bazında gerekse özel sigorta kurumları aracılığı ile evde bakım hizmeti vermek üzere Hasta Yaşlı Bakım elamanı talep edilmektedir.</a:t>
            </a:r>
          </a:p>
          <a:p>
            <a:pPr>
              <a:buNone/>
            </a:pPr>
            <a:r>
              <a:rPr lang="tr-TR" dirty="0" smtClean="0"/>
              <a:t>		Okulumuzun da bu konuda projeler geliştirilmektedir.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C343-3BF3-4DA2-A38C-BF7FB50B0555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48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</a:rPr>
              <a:t>EĞİTİM VE KARİYER İMKÂNLARI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Temel yeterlilik sınavından barajı geçenler ek puanla alanın devamı niteliğindeki ön lisans programlarına yerleşebilirler.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Ön lisans programını bitirenler, dikey geçiş sınavı(DGS) ile lisans programlarına geçebilirler.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3421-5D46-4F94-B1D3-1E7D1E7FF1CE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49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57364"/>
            <a:ext cx="8229600" cy="390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6773-D5EA-4E01-B11F-50A3E9FD7C26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</a:rPr>
              <a:t>Hasta ve Yaşlı Bakımı Alanının Ek Puanla Girebileceği Ön Lisans Programları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Acil Durum ve Afet Yönetimi   </a:t>
            </a:r>
          </a:p>
          <a:p>
            <a:pPr>
              <a:buNone/>
            </a:pPr>
            <a:r>
              <a:rPr lang="tr-TR" dirty="0" smtClean="0"/>
              <a:t>                               </a:t>
            </a:r>
          </a:p>
          <a:p>
            <a:r>
              <a:rPr lang="tr-TR" dirty="0" smtClean="0"/>
              <a:t>Ameliyathane Hizmetleri </a:t>
            </a:r>
          </a:p>
          <a:p>
            <a:pPr>
              <a:buNone/>
            </a:pPr>
            <a:r>
              <a:rPr lang="tr-TR" dirty="0" smtClean="0"/>
              <a:t>                                       </a:t>
            </a:r>
          </a:p>
          <a:p>
            <a:r>
              <a:rPr lang="tr-TR" dirty="0" smtClean="0"/>
              <a:t>Çevre Koruma ve Kontrol    </a:t>
            </a:r>
          </a:p>
          <a:p>
            <a:pPr>
              <a:buNone/>
            </a:pPr>
            <a:r>
              <a:rPr lang="tr-TR" dirty="0" smtClean="0"/>
              <a:t>                                    </a:t>
            </a:r>
          </a:p>
          <a:p>
            <a:r>
              <a:rPr lang="tr-TR" dirty="0" smtClean="0"/>
              <a:t>Çevre Sağlığı     </a:t>
            </a:r>
          </a:p>
          <a:p>
            <a:pPr>
              <a:buNone/>
            </a:pPr>
            <a:r>
              <a:rPr lang="tr-TR" dirty="0" smtClean="0"/>
              <a:t>                                                      </a:t>
            </a:r>
          </a:p>
          <a:p>
            <a:r>
              <a:rPr lang="tr-TR" dirty="0" smtClean="0"/>
              <a:t>Diyaliz                                                                       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35BB-8CAE-4079-9A8C-3B673EFD8CF8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50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Eczane Hizmetleri   </a:t>
            </a:r>
          </a:p>
          <a:p>
            <a:pPr>
              <a:buNone/>
            </a:pPr>
            <a:r>
              <a:rPr lang="tr-TR" dirty="0" smtClean="0"/>
              <a:t>                                                </a:t>
            </a:r>
          </a:p>
          <a:p>
            <a:r>
              <a:rPr lang="tr-TR" dirty="0" err="1" smtClean="0"/>
              <a:t>Elektronörofizyoloji</a:t>
            </a:r>
            <a:r>
              <a:rPr lang="tr-TR" dirty="0" smtClean="0"/>
              <a:t>       </a:t>
            </a:r>
          </a:p>
          <a:p>
            <a:pPr>
              <a:buNone/>
            </a:pPr>
            <a:r>
              <a:rPr lang="tr-TR" dirty="0" smtClean="0"/>
              <a:t>                                           </a:t>
            </a:r>
          </a:p>
          <a:p>
            <a:r>
              <a:rPr lang="tr-TR" dirty="0" smtClean="0"/>
              <a:t>Engelli Bakımı ve Rehabilitasyon  </a:t>
            </a:r>
          </a:p>
          <a:p>
            <a:pPr>
              <a:buNone/>
            </a:pPr>
            <a:r>
              <a:rPr lang="tr-TR" dirty="0" smtClean="0"/>
              <a:t>                         </a:t>
            </a:r>
          </a:p>
          <a:p>
            <a:r>
              <a:rPr lang="tr-TR" dirty="0" smtClean="0"/>
              <a:t>Evde Hasta Bakımı        </a:t>
            </a:r>
          </a:p>
          <a:p>
            <a:pPr>
              <a:buNone/>
            </a:pPr>
            <a:r>
              <a:rPr lang="tr-TR" dirty="0" smtClean="0"/>
              <a:t>                                           </a:t>
            </a:r>
          </a:p>
          <a:p>
            <a:r>
              <a:rPr lang="tr-TR" dirty="0" smtClean="0"/>
              <a:t>Fizyoterapi                                                                 </a:t>
            </a:r>
          </a:p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005F-1C2F-4B9D-A541-21F5732B6634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51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İlk ve Acil Yardım   </a:t>
            </a:r>
          </a:p>
          <a:p>
            <a:pPr>
              <a:buNone/>
            </a:pPr>
            <a:r>
              <a:rPr lang="tr-TR" dirty="0" smtClean="0"/>
              <a:t>                                                   </a:t>
            </a:r>
          </a:p>
          <a:p>
            <a:r>
              <a:rPr lang="tr-TR" dirty="0" smtClean="0"/>
              <a:t>İş ve Uğraşı Terapisi   </a:t>
            </a:r>
          </a:p>
          <a:p>
            <a:pPr>
              <a:buNone/>
            </a:pPr>
            <a:r>
              <a:rPr lang="tr-TR" dirty="0" smtClean="0"/>
              <a:t>                                      </a:t>
            </a:r>
          </a:p>
          <a:p>
            <a:r>
              <a:rPr lang="tr-TR" dirty="0" smtClean="0"/>
              <a:t>Otopsi Yardımcılığı     </a:t>
            </a:r>
          </a:p>
          <a:p>
            <a:pPr>
              <a:buNone/>
            </a:pPr>
            <a:r>
              <a:rPr lang="tr-TR" dirty="0" smtClean="0"/>
              <a:t>                                              </a:t>
            </a:r>
          </a:p>
          <a:p>
            <a:r>
              <a:rPr lang="tr-TR" dirty="0" smtClean="0"/>
              <a:t>Sağlık Kurumları İşletmeciliği  </a:t>
            </a:r>
          </a:p>
          <a:p>
            <a:pPr>
              <a:buNone/>
            </a:pPr>
            <a:r>
              <a:rPr lang="tr-TR" dirty="0" smtClean="0"/>
              <a:t>                               </a:t>
            </a:r>
          </a:p>
          <a:p>
            <a:r>
              <a:rPr lang="tr-TR" dirty="0" smtClean="0"/>
              <a:t>Sağlık Turizmi İşletmeciliği         </a:t>
            </a:r>
          </a:p>
          <a:p>
            <a:pPr>
              <a:buNone/>
            </a:pPr>
            <a:r>
              <a:rPr lang="tr-TR" dirty="0" smtClean="0"/>
              <a:t>                             </a:t>
            </a:r>
          </a:p>
          <a:p>
            <a:r>
              <a:rPr lang="tr-TR" dirty="0" smtClean="0"/>
              <a:t>Sosyal Hizmetler       </a:t>
            </a:r>
          </a:p>
          <a:p>
            <a:pPr>
              <a:buNone/>
            </a:pPr>
            <a:r>
              <a:rPr lang="tr-TR" dirty="0" smtClean="0"/>
              <a:t>                                                 </a:t>
            </a:r>
          </a:p>
          <a:p>
            <a:r>
              <a:rPr lang="tr-TR" dirty="0" smtClean="0"/>
              <a:t>Yaşlı Bakımı                                                                </a:t>
            </a:r>
          </a:p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FF55-2B1A-4E05-B452-9FBF2BD77A24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52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	 ATATÜRK MESLEKİ VE TEKNİK     	      ANADOLU LİSESİ.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		İŞ İMKANININ BİTMEDİĞİ DOLGUN ÜÇRETLE BERABER DUANIN DA ALINDIGI SAĞLIK SEKTÖRÜNÜN  HASTA YAŞLI BAKIMI ALANINDA EĞİTİM ALMAK </a:t>
            </a:r>
            <a:r>
              <a:rPr lang="tr-TR" dirty="0" smtClean="0"/>
              <a:t>İÇİN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</a:t>
            </a:r>
            <a:r>
              <a:rPr lang="tr-TR" dirty="0" smtClean="0"/>
              <a:t> </a:t>
            </a:r>
            <a:r>
              <a:rPr lang="tr-TR" sz="4000" b="1" u="sng" dirty="0" smtClean="0">
                <a:solidFill>
                  <a:srgbClr val="00B050"/>
                </a:solidFill>
              </a:rPr>
              <a:t>İL MERKEZİNDEKİ TEK OKUL </a:t>
            </a:r>
            <a:endParaRPr lang="tr-TR" sz="4000" b="1" u="sng" dirty="0">
              <a:solidFill>
                <a:srgbClr val="00B05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00F5-2DEC-42FD-98CF-38ED0DFCEB39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53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98080" cy="1500198"/>
          </a:xfr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4900" b="1" dirty="0" smtClean="0"/>
              <a:t>SAĞLIK ALANINDA ÇALIŞANLAR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240254"/>
          </a:xfr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tr-TR" sz="2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ÜST DÜZEYDE GENEL YETENEĞE SAHİP,</a:t>
            </a:r>
          </a:p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BİYOLOJİ BİLİMİNE İLGİLİ VE BU ALANDA BAŞARILI,</a:t>
            </a:r>
          </a:p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İNSANLARA YARDIM ETMEYİ SEVEN,</a:t>
            </a:r>
          </a:p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SORUMLULUK DUYGUSU YÜKSEK,</a:t>
            </a:r>
          </a:p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ÇABUK VE DOĞRU KARAR VEREBİLEN,</a:t>
            </a:r>
          </a:p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BB39-1255-442C-A209-9182C25B43D2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58734431"/>
      </p:ext>
    </p:extLst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643314"/>
            <a:ext cx="8229600" cy="1857388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b="1" dirty="0" smtClean="0">
                <a:latin typeface="Arial" pitchFamily="34" charset="0"/>
                <a:cs typeface="Arial" pitchFamily="34" charset="0"/>
              </a:rPr>
            </a:br>
            <a:endParaRPr lang="tr-TR" dirty="0"/>
          </a:p>
        </p:txBody>
      </p:sp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929222"/>
          </a:xfr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tr-TR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3200" b="1" dirty="0" smtClean="0">
                <a:latin typeface="Arial" pitchFamily="34" charset="0"/>
                <a:cs typeface="Arial" pitchFamily="34" charset="0"/>
              </a:rPr>
              <a:t>TERTİPLİ, </a:t>
            </a:r>
          </a:p>
          <a:p>
            <a:r>
              <a:rPr lang="tr-TR" sz="3200" b="1" dirty="0" smtClean="0">
                <a:latin typeface="Arial" pitchFamily="34" charset="0"/>
                <a:cs typeface="Arial" pitchFamily="34" charset="0"/>
              </a:rPr>
              <a:t>TEDBİRLİ, </a:t>
            </a:r>
          </a:p>
          <a:p>
            <a:r>
              <a:rPr lang="tr-TR" sz="3200" b="1" dirty="0" smtClean="0">
                <a:latin typeface="Arial" pitchFamily="34" charset="0"/>
                <a:cs typeface="Arial" pitchFamily="34" charset="0"/>
              </a:rPr>
              <a:t>ŞEFKATLİ, </a:t>
            </a:r>
          </a:p>
          <a:p>
            <a:r>
              <a:rPr lang="tr-TR" sz="3200" b="1" dirty="0" smtClean="0">
                <a:latin typeface="Arial" pitchFamily="34" charset="0"/>
                <a:cs typeface="Arial" pitchFamily="34" charset="0"/>
              </a:rPr>
              <a:t>SEVECEN,</a:t>
            </a:r>
          </a:p>
          <a:p>
            <a:r>
              <a:rPr lang="tr-TR" sz="3200" b="1" dirty="0" smtClean="0">
                <a:latin typeface="Arial" pitchFamily="34" charset="0"/>
                <a:cs typeface="Arial" pitchFamily="34" charset="0"/>
              </a:rPr>
              <a:t>EMPATİ KURABİLEN SAĞLIKLI, DAYANIKLI VE SOĞUKKANLI KİMSELER OLMALARI GEREKİR.</a:t>
            </a:r>
            <a:endParaRPr lang="tr-TR" sz="3200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B047-2378-4B48-B60E-8D0215A6147C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84189087"/>
      </p:ext>
    </p:extLst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00166" y="692696"/>
            <a:ext cx="6143668" cy="1512168"/>
          </a:xfrm>
          <a:solidFill>
            <a:schemeClr val="bg2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MEZUN </a:t>
            </a:r>
            <a:r>
              <a:rPr lang="tr-TR" b="1" dirty="0"/>
              <a:t>ÖĞRENCİLER</a:t>
            </a:r>
            <a:br>
              <a:rPr lang="tr-TR" b="1" dirty="0"/>
            </a:br>
            <a:r>
              <a:rPr lang="tr-TR" b="1" dirty="0"/>
              <a:t>NERELERDE </a:t>
            </a:r>
            <a:r>
              <a:rPr lang="tr-TR" b="1" dirty="0" smtClean="0"/>
              <a:t>ÇALIŞIR</a:t>
            </a:r>
            <a:r>
              <a:rPr lang="tr-TR" b="1" dirty="0"/>
              <a:t>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5616" y="2285992"/>
            <a:ext cx="7099722" cy="42148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tr-TR" sz="2800" dirty="0" smtClean="0"/>
          </a:p>
          <a:p>
            <a:r>
              <a:rPr lang="tr-TR" sz="2800" b="1" dirty="0" smtClean="0">
                <a:latin typeface="Arial" pitchFamily="34" charset="0"/>
                <a:cs typeface="Arial" pitchFamily="34" charset="0"/>
              </a:rPr>
              <a:t>RESMİ VEYA ÖZEL HASTANELERDE</a:t>
            </a:r>
          </a:p>
          <a:p>
            <a:r>
              <a:rPr lang="tr-TR" sz="2800" b="1" dirty="0" smtClean="0">
                <a:latin typeface="Arial" pitchFamily="34" charset="0"/>
                <a:cs typeface="Arial" pitchFamily="34" charset="0"/>
              </a:rPr>
              <a:t>AİLE SAĞLIĞI MERKEZLERİNDE</a:t>
            </a:r>
          </a:p>
          <a:p>
            <a:r>
              <a:rPr lang="tr-TR" sz="2800" b="1" dirty="0" smtClean="0">
                <a:latin typeface="Arial" pitchFamily="34" charset="0"/>
                <a:cs typeface="Arial" pitchFamily="34" charset="0"/>
              </a:rPr>
              <a:t>POLİKLİNİKLERDE </a:t>
            </a:r>
          </a:p>
          <a:p>
            <a:r>
              <a:rPr lang="tr-TR" sz="2800" b="1" dirty="0" smtClean="0">
                <a:latin typeface="Arial" pitchFamily="34" charset="0"/>
                <a:cs typeface="Arial" pitchFamily="34" charset="0"/>
              </a:rPr>
              <a:t>ÖZEL TIP MERKEZLERİNDE</a:t>
            </a:r>
          </a:p>
          <a:p>
            <a:r>
              <a:rPr lang="tr-TR" sz="2800" b="1" dirty="0" smtClean="0">
                <a:latin typeface="Arial" pitchFamily="34" charset="0"/>
                <a:cs typeface="Arial" pitchFamily="34" charset="0"/>
              </a:rPr>
              <a:t>ÜNİVERSİTE HASTANELERİNDE </a:t>
            </a:r>
          </a:p>
          <a:p>
            <a:r>
              <a:rPr lang="tr-TR" sz="2800" b="1" dirty="0" smtClean="0">
                <a:latin typeface="Arial" pitchFamily="34" charset="0"/>
                <a:cs typeface="Arial" pitchFamily="34" charset="0"/>
              </a:rPr>
              <a:t>TÜM SAĞLIK KURUMLARINDA ÇALIŞIRLAR</a:t>
            </a:r>
            <a:r>
              <a:rPr lang="tr-TR" sz="2800" dirty="0" smtClean="0"/>
              <a:t>.</a:t>
            </a:r>
          </a:p>
          <a:p>
            <a:pPr>
              <a:buNone/>
            </a:pPr>
            <a:endParaRPr lang="tr-TR" sz="32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6C90-67CA-4A07-A165-E9FE7351538E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11686133"/>
      </p:ext>
    </p:extLst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1214414" y="500042"/>
            <a:ext cx="6786610" cy="1214446"/>
          </a:xfrm>
          <a:solidFill>
            <a:schemeClr val="bg2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r>
              <a:rPr lang="tr-TR" sz="4400" b="1" dirty="0" smtClean="0">
                <a:latin typeface="Arial" pitchFamily="34" charset="0"/>
                <a:cs typeface="Arial" pitchFamily="34" charset="0"/>
              </a:rPr>
              <a:t>MEZUN ÖĞRENCİLER</a:t>
            </a:r>
            <a:endParaRPr lang="tr-TR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286000"/>
            <a:ext cx="8358246" cy="3786206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latin typeface="Arial" pitchFamily="34" charset="0"/>
                <a:cs typeface="Arial" pitchFamily="34" charset="0"/>
              </a:rPr>
              <a:t>DEVLET MEMURU OLMAK İÇİN KAMU PERSONELİ SINAVINA GİRERLER.</a:t>
            </a:r>
          </a:p>
          <a:p>
            <a:pPr>
              <a:buNone/>
            </a:pPr>
            <a:endParaRPr lang="tr-TR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3200" b="1" dirty="0" smtClean="0">
                <a:latin typeface="Arial" pitchFamily="34" charset="0"/>
                <a:cs typeface="Arial" pitchFamily="34" charset="0"/>
              </a:rPr>
              <a:t>NE KADAR YÜKSEK PUAN ALIRLARSA  O KADAR İYİ YERLERE ATANIRLAR</a:t>
            </a:r>
            <a:r>
              <a:rPr lang="tr-TR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tr-TR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060B-716C-478C-A4AD-4AE77E9DA3C5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31531177"/>
      </p:ext>
    </p:extLst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500858" cy="1143008"/>
          </a:xfrm>
          <a:solidFill>
            <a:schemeClr val="bg2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4900" b="1" dirty="0" smtClean="0"/>
              <a:t>MEZUN </a:t>
            </a:r>
            <a:r>
              <a:rPr lang="tr-TR" sz="4900" b="1" dirty="0"/>
              <a:t>ÖĞRENCİLER</a:t>
            </a:r>
            <a:br>
              <a:rPr lang="tr-TR" sz="4900" b="1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935480"/>
            <a:ext cx="8643998" cy="4065288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latin typeface="Arial" pitchFamily="34" charset="0"/>
                <a:cs typeface="Arial" pitchFamily="34" charset="0"/>
              </a:rPr>
              <a:t>MEZUN ÖĞRENCİLER ÜNİVERSİTE SINAVINA GİRERLER</a:t>
            </a:r>
          </a:p>
          <a:p>
            <a:r>
              <a:rPr lang="tr-TR" sz="3200" b="1" dirty="0" smtClean="0">
                <a:latin typeface="Arial" pitchFamily="34" charset="0"/>
                <a:cs typeface="Arial" pitchFamily="34" charset="0"/>
              </a:rPr>
              <a:t>PUANINA GÖRE 4 YILLIK ÜNİVERSİTE OKUYABİLİRLER</a:t>
            </a:r>
          </a:p>
          <a:p>
            <a:r>
              <a:rPr lang="tr-TR" sz="3200" b="1" dirty="0" smtClean="0">
                <a:latin typeface="Arial" pitchFamily="34" charset="0"/>
                <a:cs typeface="Arial" pitchFamily="34" charset="0"/>
              </a:rPr>
              <a:t>KPSS GİRİP ATANMIŞ OLANLAR,</a:t>
            </a:r>
          </a:p>
          <a:p>
            <a:pPr marL="0" indent="0">
              <a:buNone/>
            </a:pP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  HEM OKUYUP HEM DE ÇALIŞABİLİRLER</a:t>
            </a:r>
            <a:r>
              <a:rPr lang="tr-TR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tr-TR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A86E-613A-4728-9A04-D6A4CA305A78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78891761"/>
      </p:ext>
    </p:extLst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85852" y="548680"/>
            <a:ext cx="7286676" cy="938368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latin typeface="Arial" pitchFamily="34" charset="0"/>
                <a:cs typeface="Arial" pitchFamily="34" charset="0"/>
              </a:rPr>
              <a:t>ALAN ORTAK DERSLERİ</a:t>
            </a:r>
            <a:endParaRPr lang="tr-T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872604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MESLEKİ GELİŞİM,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BESLENME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OFİS PROGRAMLARI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İLETİŞİM,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ANATOMİ VE FİZYOLOJİ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MESLEKİ HAK VE SORUMLULUKLAR,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MESLEK ESASLARI,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HASTANIN KİŞİSEL BAKIMI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İLK YARDIMDIR.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DDCA-9557-4043-8CDC-CF93E899B79C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34255477"/>
      </p:ext>
    </p:extLst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ALANIN TANIMI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Hasta ve Yaşlı Hizmetleri alanı altında yer alan dallarda yeterliklerini kazandırmaya yönelik eğitim ve öğretim verilen alandır.</a:t>
            </a:r>
          </a:p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ACDD-ACDD-4229-8499-2335A64F9E91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642910" y="548680"/>
            <a:ext cx="7929618" cy="938368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latin typeface="Arial" pitchFamily="34" charset="0"/>
                <a:cs typeface="Arial" pitchFamily="34" charset="0"/>
              </a:rPr>
              <a:t>HASTANE UYGULAMALARI</a:t>
            </a:r>
            <a:endParaRPr lang="tr-T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latin typeface="Arial" pitchFamily="34" charset="0"/>
                <a:cs typeface="Arial" pitchFamily="34" charset="0"/>
              </a:rPr>
              <a:t>9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., 10. VE 11. SINIFTA HASTANELERE BECERİ EĞİTİMİNE  GİDİLMEZ.</a:t>
            </a:r>
          </a:p>
          <a:p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 12. SINIFTA HAFTADA 24 SAAT HASTANELERDE BECERİ EĞİTİMİ GÖRÜLÜR.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0E0D-0FC0-4C0D-8508-4B683008D368}" type="datetime1">
              <a:rPr lang="tr-TR" smtClean="0"/>
              <a:t>3.04.2021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80300499"/>
      </p:ext>
    </p:extLst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348" y="1124744"/>
            <a:ext cx="6357982" cy="4389120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tr-TR" sz="3600" dirty="0" smtClean="0"/>
          </a:p>
          <a:p>
            <a:pPr algn="just"/>
            <a:r>
              <a:rPr lang="tr-TR" sz="4000" b="1" dirty="0" smtClean="0">
                <a:latin typeface="Arial" pitchFamily="34" charset="0"/>
                <a:cs typeface="Arial" pitchFamily="34" charset="0"/>
              </a:rPr>
              <a:t>OKULUMUZDA ALAN DERSLERİNİN BİR KISMI TEKNİK ODADA UYGULAMALI OLARAK</a:t>
            </a:r>
          </a:p>
          <a:p>
            <a:pPr algn="just">
              <a:buNone/>
            </a:pPr>
            <a:r>
              <a:rPr lang="tr-TR" sz="4000" b="1" dirty="0" smtClean="0">
                <a:latin typeface="Arial" pitchFamily="34" charset="0"/>
                <a:cs typeface="Arial" pitchFamily="34" charset="0"/>
              </a:rPr>
              <a:t>    İŞLENMEKTEDİR.</a:t>
            </a:r>
            <a:endParaRPr lang="tr-T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6EE7-853F-4F40-9BE2-87F31FFC1372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50427370"/>
      </p:ext>
    </p:extLst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HASTAYA  AĞIZDAN  ALINAN İLAÇLARI VERİR.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HASTAYA KİŞİSEL BAKIM YAPAR</a:t>
            </a:r>
          </a:p>
          <a:p>
            <a:pPr>
              <a:buNone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    TEMİZLİĞİNE YARDIM EDER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HASTAYA POZİSYON VERİR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DERİ BÜTÜNLÜĞÜNÜ SAĞLAR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EGZERSİZ PROGRAMI VARSA YAPTIRIR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YEMEK YEDİRİR</a:t>
            </a:r>
          </a:p>
          <a:p>
            <a:endParaRPr lang="tr-TR" dirty="0"/>
          </a:p>
        </p:txBody>
      </p:sp>
      <p:grpSp>
        <p:nvGrpSpPr>
          <p:cNvPr id="2" name="5 Grup"/>
          <p:cNvGrpSpPr/>
          <p:nvPr/>
        </p:nvGrpSpPr>
        <p:grpSpPr>
          <a:xfrm>
            <a:off x="785786" y="428604"/>
            <a:ext cx="7498080" cy="1061154"/>
            <a:chOff x="0" y="652633"/>
            <a:chExt cx="7498080" cy="1061154"/>
          </a:xfrm>
        </p:grpSpPr>
        <p:sp>
          <p:nvSpPr>
            <p:cNvPr id="7" name="6 Yuvarlatılmış Dikdörtgen"/>
            <p:cNvSpPr/>
            <p:nvPr/>
          </p:nvSpPr>
          <p:spPr>
            <a:xfrm>
              <a:off x="0" y="652633"/>
              <a:ext cx="7498080" cy="1061154"/>
            </a:xfrm>
            <a:prstGeom prst="roundRect">
              <a:avLst/>
            </a:prstGeom>
            <a:ln/>
            <a:effectLst>
              <a:innerShdw blurRad="114300">
                <a:prstClr val="black"/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8" name="Yuvarlatılmış Dikdörtgen 4"/>
            <p:cNvSpPr/>
            <p:nvPr/>
          </p:nvSpPr>
          <p:spPr>
            <a:xfrm>
              <a:off x="51801" y="704434"/>
              <a:ext cx="7394478" cy="957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HEMŞİRE YARDIMCILIĞI</a:t>
              </a:r>
              <a:endParaRPr lang="tr-TR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15A3F-8A8C-4B91-A3ED-D5BD33A99B67}" type="datetime1">
              <a:rPr lang="tr-TR" smtClean="0"/>
              <a:t>3.04.2021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07653438"/>
      </p:ext>
    </p:extLst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YATAĞINI YAPAR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ODASINI DÜZENLER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TETKİKLERİ İÇİN BAŞKA BÖLÜMLERE GÖTÜRÜR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ALINAN KAN VE DOKU ÖRNEKLERİNİ LABORATUVARA GÖNDERİR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5 Grup"/>
          <p:cNvGrpSpPr/>
          <p:nvPr/>
        </p:nvGrpSpPr>
        <p:grpSpPr>
          <a:xfrm>
            <a:off x="785786" y="428604"/>
            <a:ext cx="7498080" cy="1061154"/>
            <a:chOff x="0" y="652633"/>
            <a:chExt cx="7498080" cy="1061154"/>
          </a:xfrm>
        </p:grpSpPr>
        <p:sp>
          <p:nvSpPr>
            <p:cNvPr id="7" name="6 Yuvarlatılmış Dikdörtgen"/>
            <p:cNvSpPr/>
            <p:nvPr/>
          </p:nvSpPr>
          <p:spPr>
            <a:xfrm>
              <a:off x="0" y="652633"/>
              <a:ext cx="7498080" cy="1061154"/>
            </a:xfrm>
            <a:prstGeom prst="roundRect">
              <a:avLst/>
            </a:prstGeom>
            <a:ln/>
            <a:effectLst>
              <a:innerShdw blurRad="114300">
                <a:prstClr val="black"/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8" name="Yuvarlatılmış Dikdörtgen 4"/>
            <p:cNvSpPr/>
            <p:nvPr/>
          </p:nvSpPr>
          <p:spPr>
            <a:xfrm>
              <a:off x="51801" y="704434"/>
              <a:ext cx="7394478" cy="957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HEMŞİRE YARDIMCILIĞI</a:t>
              </a:r>
              <a:endParaRPr lang="tr-TR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4BFFE-06EA-4EA3-B23A-397D43E9A31F}" type="datetime1">
              <a:rPr lang="tr-TR" smtClean="0"/>
              <a:t>3.04.2021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28626167"/>
      </p:ext>
    </p:extLst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882808"/>
            <a:ext cx="8572560" cy="4572000"/>
          </a:xfr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DOĞURGANLIK YAŞINDAKİ KADINLARIN ÜREME SAĞLIĞI KAYITLARINI TUTAR, 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AİLE PLANLAMASI, KADIN VE YENİ DOĞAN TARAMA PROGRAMLARINDA GÖREV ALIR.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GEBELİK ÖNCESİ DÖNEMDE GEBELİĞE VE DOĞUMA HAZIRLIK PROGRAMLARININ UYGULANMASINDA ROL ALIR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endParaRPr lang="tr-TR" dirty="0"/>
          </a:p>
        </p:txBody>
      </p:sp>
      <p:grpSp>
        <p:nvGrpSpPr>
          <p:cNvPr id="2" name="7 Grup"/>
          <p:cNvGrpSpPr/>
          <p:nvPr/>
        </p:nvGrpSpPr>
        <p:grpSpPr>
          <a:xfrm>
            <a:off x="785786" y="428604"/>
            <a:ext cx="7498080" cy="1061154"/>
            <a:chOff x="0" y="652633"/>
            <a:chExt cx="7498080" cy="1061154"/>
          </a:xfrm>
        </p:grpSpPr>
        <p:sp>
          <p:nvSpPr>
            <p:cNvPr id="9" name="8 Yuvarlatılmış Dikdörtgen"/>
            <p:cNvSpPr/>
            <p:nvPr/>
          </p:nvSpPr>
          <p:spPr>
            <a:xfrm>
              <a:off x="0" y="652633"/>
              <a:ext cx="7498080" cy="1061154"/>
            </a:xfrm>
            <a:prstGeom prst="roundRect">
              <a:avLst/>
            </a:prstGeom>
            <a:ln/>
            <a:effectLst>
              <a:innerShdw blurRad="114300">
                <a:prstClr val="black"/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0" name="Yuvarlatılmış Dikdörtgen 4"/>
            <p:cNvSpPr/>
            <p:nvPr/>
          </p:nvSpPr>
          <p:spPr>
            <a:xfrm>
              <a:off x="51801" y="704434"/>
              <a:ext cx="7394478" cy="957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EBE YARDIMCILIĞI</a:t>
              </a:r>
              <a:endParaRPr lang="tr-TR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202E-F4D8-4C72-B807-455E82A85783}" type="datetime1">
              <a:rPr lang="tr-TR" smtClean="0"/>
              <a:t>3.04.2021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5705319"/>
      </p:ext>
    </p:extLst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2286000"/>
            <a:ext cx="8229600" cy="4214834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GEBELİK, 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DOĞUM VE DOĞUM </a:t>
            </a:r>
          </a:p>
          <a:p>
            <a:pPr>
              <a:buNone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   SONRASI DÖNEMDE KADININ GÜNLÜK YAŞAM AKTİVİTELERİNİ YERİNE GETİRME, BESLENME VE KİŞİSEL BAKIMINDA YAPAMADIĞI FAALİYETLERE YARDIM EDER.</a:t>
            </a:r>
          </a:p>
          <a:p>
            <a:endParaRPr lang="tr-TR" dirty="0"/>
          </a:p>
        </p:txBody>
      </p:sp>
      <p:grpSp>
        <p:nvGrpSpPr>
          <p:cNvPr id="2" name="4 Grup"/>
          <p:cNvGrpSpPr/>
          <p:nvPr/>
        </p:nvGrpSpPr>
        <p:grpSpPr>
          <a:xfrm>
            <a:off x="785786" y="428604"/>
            <a:ext cx="7498080" cy="1061154"/>
            <a:chOff x="0" y="652633"/>
            <a:chExt cx="7498080" cy="1061154"/>
          </a:xfrm>
        </p:grpSpPr>
        <p:sp>
          <p:nvSpPr>
            <p:cNvPr id="6" name="5 Yuvarlatılmış Dikdörtgen"/>
            <p:cNvSpPr/>
            <p:nvPr/>
          </p:nvSpPr>
          <p:spPr>
            <a:xfrm>
              <a:off x="0" y="652633"/>
              <a:ext cx="7498080" cy="1061154"/>
            </a:xfrm>
            <a:prstGeom prst="roundRect">
              <a:avLst/>
            </a:prstGeom>
            <a:ln/>
            <a:effectLst>
              <a:innerShdw blurRad="114300">
                <a:prstClr val="black"/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7" name="Yuvarlatılmış Dikdörtgen 4"/>
            <p:cNvSpPr/>
            <p:nvPr/>
          </p:nvSpPr>
          <p:spPr>
            <a:xfrm>
              <a:off x="51801" y="704434"/>
              <a:ext cx="7394478" cy="957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EBE YARDIMCILIĞI</a:t>
              </a:r>
              <a:endParaRPr lang="tr-TR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8753-105D-440E-952D-29ED10D89B86}" type="datetime1">
              <a:rPr lang="tr-TR" smtClean="0"/>
              <a:t>3.04.2021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09918125"/>
      </p:ext>
    </p:extLst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857364"/>
            <a:ext cx="7929618" cy="4586282"/>
          </a:xfr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tr-TR" b="1" dirty="0" smtClean="0">
                <a:latin typeface="Arial" pitchFamily="34" charset="0"/>
                <a:cs typeface="Arial" pitchFamily="34" charset="0"/>
              </a:rPr>
              <a:t>DOĞUM SONRASI DÖNEMDE; </a:t>
            </a:r>
          </a:p>
          <a:p>
            <a:pPr algn="just">
              <a:buNone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    ANNEYE BEBEK BAKIMI VE EMZİRME KONUSUNDA YARDIMCI OLUR.</a:t>
            </a:r>
          </a:p>
          <a:p>
            <a:pPr algn="just"/>
            <a:r>
              <a:rPr lang="tr-TR" b="1" dirty="0" smtClean="0">
                <a:latin typeface="Arial" pitchFamily="34" charset="0"/>
                <a:cs typeface="Arial" pitchFamily="34" charset="0"/>
              </a:rPr>
              <a:t>ALINAN KAN, DOKU VS. ÖRNEKLERİN LABORATUVARA NAKLİNİ SAĞLAR.</a:t>
            </a:r>
          </a:p>
          <a:p>
            <a:pPr algn="just"/>
            <a:r>
              <a:rPr lang="tr-TR" b="1" dirty="0" smtClean="0">
                <a:latin typeface="Arial" pitchFamily="34" charset="0"/>
                <a:cs typeface="Arial" pitchFamily="34" charset="0"/>
              </a:rPr>
              <a:t>HASTANIN BAŞKA BİR KLİNİĞE YA DA BİRİME NAKLİNE REFAKAT EDER.</a:t>
            </a:r>
          </a:p>
          <a:p>
            <a:endParaRPr lang="tr-TR" dirty="0"/>
          </a:p>
        </p:txBody>
      </p:sp>
      <p:grpSp>
        <p:nvGrpSpPr>
          <p:cNvPr id="2" name="5 Grup"/>
          <p:cNvGrpSpPr/>
          <p:nvPr/>
        </p:nvGrpSpPr>
        <p:grpSpPr>
          <a:xfrm>
            <a:off x="785786" y="428604"/>
            <a:ext cx="7498080" cy="1061154"/>
            <a:chOff x="0" y="652633"/>
            <a:chExt cx="7498080" cy="1061154"/>
          </a:xfrm>
        </p:grpSpPr>
        <p:sp>
          <p:nvSpPr>
            <p:cNvPr id="7" name="6 Yuvarlatılmış Dikdörtgen"/>
            <p:cNvSpPr/>
            <p:nvPr/>
          </p:nvSpPr>
          <p:spPr>
            <a:xfrm>
              <a:off x="0" y="652633"/>
              <a:ext cx="7498080" cy="1061154"/>
            </a:xfrm>
            <a:prstGeom prst="roundRect">
              <a:avLst/>
            </a:prstGeom>
            <a:ln/>
            <a:effectLst>
              <a:innerShdw blurRad="114300">
                <a:prstClr val="black"/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8" name="Yuvarlatılmış Dikdörtgen 4"/>
            <p:cNvSpPr/>
            <p:nvPr/>
          </p:nvSpPr>
          <p:spPr>
            <a:xfrm>
              <a:off x="51801" y="704434"/>
              <a:ext cx="7394478" cy="957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EBE YARDIMCILIĞI</a:t>
              </a:r>
              <a:endParaRPr lang="tr-TR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1B7D-5AEE-455A-9406-E63DACFBE4C1}" type="datetime1">
              <a:rPr lang="tr-TR" smtClean="0"/>
              <a:t>3.04.2021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34022283"/>
      </p:ext>
    </p:extLst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916832"/>
            <a:ext cx="8072494" cy="4512564"/>
          </a:xfr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HASTANIN GÜNLÜK YAŞAM AKTİVİTELERİNİN YERİNE GETİRİLMESİ,</a:t>
            </a:r>
          </a:p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HASTANIN BESLENMESİ,</a:t>
            </a:r>
          </a:p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EGZERSİZ PROGRAMININ UYGULATILMASI</a:t>
            </a:r>
          </a:p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HASTANIN KLİNİKTEN NAKLİ SIRASINDA REFAKAT </a:t>
            </a:r>
          </a:p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YATAK YAPIMI</a:t>
            </a:r>
          </a:p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HASTA ODASINI DÜZENLEME</a:t>
            </a:r>
          </a:p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HASTA YAKINLARI İLE İLETİŞİM KURMA VB.</a:t>
            </a:r>
          </a:p>
          <a:p>
            <a:endParaRPr lang="tr-TR" dirty="0"/>
          </a:p>
        </p:txBody>
      </p:sp>
      <p:grpSp>
        <p:nvGrpSpPr>
          <p:cNvPr id="2" name="5 Grup"/>
          <p:cNvGrpSpPr/>
          <p:nvPr/>
        </p:nvGrpSpPr>
        <p:grpSpPr>
          <a:xfrm>
            <a:off x="214282" y="428604"/>
            <a:ext cx="8715436" cy="1061154"/>
            <a:chOff x="-571504" y="652633"/>
            <a:chExt cx="8715436" cy="1061154"/>
          </a:xfrm>
        </p:grpSpPr>
        <p:sp>
          <p:nvSpPr>
            <p:cNvPr id="7" name="6 Yuvarlatılmış Dikdörtgen"/>
            <p:cNvSpPr/>
            <p:nvPr/>
          </p:nvSpPr>
          <p:spPr>
            <a:xfrm>
              <a:off x="-571504" y="652633"/>
              <a:ext cx="8715436" cy="1061154"/>
            </a:xfrm>
            <a:prstGeom prst="roundRect">
              <a:avLst/>
            </a:prstGeom>
            <a:ln/>
            <a:effectLst>
              <a:innerShdw blurRad="114300">
                <a:prstClr val="black"/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8" name="Yuvarlatılmış Dikdörtgen 4"/>
            <p:cNvSpPr/>
            <p:nvPr/>
          </p:nvSpPr>
          <p:spPr>
            <a:xfrm>
              <a:off x="-500066" y="704434"/>
              <a:ext cx="8429683" cy="957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SAĞLIK BAKIM TEKNİSYENLİĞİ</a:t>
              </a:r>
              <a:endParaRPr lang="tr-TR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9FDE-82A1-4FE6-B30D-4476B2D006F1}" type="datetime1">
              <a:rPr lang="tr-TR" smtClean="0"/>
              <a:t>3.04.2021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81371735"/>
      </p:ext>
    </p:extLst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Ayrıca yeni kurulmakta olan “Yapay Zeka ve Derin Öğrenme tabanlı Sağlık Teknisyenliği Atölyesi “ ile sağlık alanında ileri teknoloji eğitimi almış sağlık personeli yetiştirmeyi hedeflemekteyiz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3.04.2021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68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000" dirty="0" smtClean="0"/>
              <a:t>2021-2022</a:t>
            </a:r>
            <a:r>
              <a:rPr lang="tr-TR" dirty="0" smtClean="0"/>
              <a:t> EĞİTİM ÖĞRETİM YILIN DA AFYONKARAHİSAR İLİNDE HASTA VE YAŞLI HİZMETLERİ VE SAĞLIK ALANINDA EĞİTİM VEREN İLK VE </a:t>
            </a:r>
            <a:r>
              <a:rPr lang="tr-TR" dirty="0" smtClean="0"/>
              <a:t>TEK</a:t>
            </a:r>
          </a:p>
          <a:p>
            <a:r>
              <a:rPr lang="tr-TR" dirty="0" smtClean="0"/>
              <a:t> </a:t>
            </a:r>
            <a:r>
              <a:rPr lang="tr-TR" dirty="0" smtClean="0"/>
              <a:t>         </a:t>
            </a:r>
            <a:r>
              <a:rPr lang="tr-TR" dirty="0" smtClean="0"/>
              <a:t> </a:t>
            </a:r>
            <a:r>
              <a:rPr lang="tr-TR" sz="6000" b="1" u="sng" dirty="0" smtClean="0">
                <a:solidFill>
                  <a:srgbClr val="00B050"/>
                </a:solidFill>
              </a:rPr>
              <a:t>PROJE OKULU </a:t>
            </a:r>
            <a:endParaRPr lang="tr-TR" sz="6000" b="1" u="sng" dirty="0">
              <a:solidFill>
                <a:srgbClr val="00B05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A267-34C3-49E3-86B4-740AA5D9EBF0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69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ALANIN AMACI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Hasta ve Yaşlı Hizmetleri alanı altında yer alan dallarda,  sektörün ihtiyaçları, bilimsel ve teknolojik gelişmeler doğrultusunda  gerekli olan mesleki yeterlikleri kazandıran nitelikli meslek  elemanlarını yetiştirmek amaçlanmaktadır.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18EA-9FD3-45BF-8ACA-4E1175105FED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6600" dirty="0" smtClean="0"/>
              <a:t>ATATÜRK MESLEKİ VE TEKNİK ANADOLU LİSESİ</a:t>
            </a:r>
          </a:p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50F1-CE7F-43A1-AE77-573DF2075DE7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70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GÜZEL MUTLU VE UMUTLU YARINLAR İÇİN;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sz="5400" dirty="0" smtClean="0"/>
              <a:t>TERCİHLERİNİZİN BAŞINDA YER VERİNİZ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746C-ACCA-4970-984B-7931AA07637E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71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584176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002060"/>
                </a:solidFill>
              </a:rPr>
              <a:t>DALIN KAPSAMI:</a:t>
            </a:r>
            <a:r>
              <a:rPr lang="tr-TR" sz="2800" dirty="0" smtClean="0"/>
              <a:t> Hasta ve Yaşlı Hizmetleri alanı  iki ayrı dalda eğitim vermekte iken tek dal/alan olarak eğitim vermeye başlamıştır. Lakin hizmetlerini kendi içersinde </a:t>
            </a:r>
            <a:endParaRPr lang="tr-TR" sz="2800" b="1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255640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Hasta bakımı </a:t>
            </a:r>
          </a:p>
          <a:p>
            <a:r>
              <a:rPr lang="tr-TR" dirty="0" smtClean="0"/>
              <a:t>Yaşlı bakımı </a:t>
            </a:r>
          </a:p>
          <a:p>
            <a:pPr>
              <a:buNone/>
            </a:pPr>
            <a:r>
              <a:rPr lang="tr-TR" dirty="0" smtClean="0"/>
              <a:t>Olarak ayırmak mümkündür.</a:t>
            </a:r>
          </a:p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28F3-7AD4-4E33-B8AC-A4A96064D36B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HASTA BAKIMI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 bakımı elemanının sahip olması gereken iletişim,  temel sağlık ve hasta bakım hizmetleri ile ilgili beceri kazandırmaya yönelik eğitim ve öğretim </a:t>
            </a:r>
            <a:r>
              <a:rPr lang="tr-TR" dirty="0" err="1" smtClean="0"/>
              <a:t>veerilmektedir</a:t>
            </a:r>
            <a:r>
              <a:rPr lang="tr-TR" dirty="0" smtClean="0"/>
              <a:t> .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53E6-1F0B-4BC2-887E-6BD4C42C0AE9}" type="datetime1">
              <a:rPr lang="tr-TR" smtClean="0"/>
              <a:t>3.04.2021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422</TotalTime>
  <Words>1119</Words>
  <Application>Microsoft Office PowerPoint</Application>
  <PresentationFormat>Ekran Gösterisi (4:3)</PresentationFormat>
  <Paragraphs>386</Paragraphs>
  <Slides>71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71</vt:i4>
      </vt:variant>
    </vt:vector>
  </HeadingPairs>
  <TitlesOfParts>
    <vt:vector size="72" baseType="lpstr">
      <vt:lpstr>Akış</vt:lpstr>
      <vt:lpstr>Slayt 1</vt:lpstr>
      <vt:lpstr>    ATATÜRK MESLEKİ VE TEKNİK        ANADOLU LİSESİ</vt:lpstr>
      <vt:lpstr>EĞİTİM VERDİĞİMİZ ALANLAR:</vt:lpstr>
      <vt:lpstr>SAĞLIK ALANINDA  3 DALDA EĞİTİM VERMEKTEDİR.</vt:lpstr>
      <vt:lpstr>Slayt 5</vt:lpstr>
      <vt:lpstr>ALANIN TANIMI</vt:lpstr>
      <vt:lpstr>ALANIN AMACI</vt:lpstr>
      <vt:lpstr>DALIN KAPSAMI: Hasta ve Yaşlı Hizmetleri alanı  iki ayrı dalda eğitim vermekte iken tek dal/alan olarak eğitim vermeye başlamıştır. Lakin hizmetlerini kendi içersinde </vt:lpstr>
      <vt:lpstr>HASTA BAKIMI</vt:lpstr>
      <vt:lpstr>YAŞLI BAKIMI</vt:lpstr>
      <vt:lpstr>9. Sınıf Meslek Dersleri</vt:lpstr>
      <vt:lpstr>10.Sınıf Meslek Dersleri </vt:lpstr>
      <vt:lpstr>11.Sınıf Meslek Dersleri</vt:lpstr>
      <vt:lpstr>12.Sınıf Meslek Dersleri</vt:lpstr>
      <vt:lpstr>HASTA VE YAŞLI BAKIM ELEMANININ TANIMI</vt:lpstr>
      <vt:lpstr>HASTA VE YAŞLI BAKIM ELEMANININ GÖREVLERİ</vt:lpstr>
      <vt:lpstr>Slayt 17</vt:lpstr>
      <vt:lpstr>Slayt 18</vt:lpstr>
      <vt:lpstr>    Vücut temizliği yapmak 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Sahip Olunması Gereken Bilgi ve Beceriler</vt:lpstr>
      <vt:lpstr>Slayt 44</vt:lpstr>
      <vt:lpstr>ÇALIŞMA ORTAMI VE KOŞULLARI</vt:lpstr>
      <vt:lpstr>İŞ BULMA İMKÂNLARI</vt:lpstr>
      <vt:lpstr>Slayt 47</vt:lpstr>
      <vt:lpstr>Slayt 48</vt:lpstr>
      <vt:lpstr>EĞİTİM VE KARİYER İMKÂNLARI</vt:lpstr>
      <vt:lpstr>Hasta ve Yaşlı Bakımı Alanının Ek Puanla Girebileceği Ön Lisans Programları</vt:lpstr>
      <vt:lpstr>Slayt 51</vt:lpstr>
      <vt:lpstr>Slayt 52</vt:lpstr>
      <vt:lpstr>  ATATÜRK MESLEKİ VE TEKNİK            ANADOLU LİSESİ. </vt:lpstr>
      <vt:lpstr> SAĞLIK ALANINDA ÇALIŞANLAR </vt:lpstr>
      <vt:lpstr> </vt:lpstr>
      <vt:lpstr>MEZUN ÖĞRENCİLER NERELERDE ÇALIŞIR?</vt:lpstr>
      <vt:lpstr>MEZUN ÖĞRENCİLER</vt:lpstr>
      <vt:lpstr> MEZUN ÖĞRENCİLER </vt:lpstr>
      <vt:lpstr>ALAN ORTAK DERSLERİ</vt:lpstr>
      <vt:lpstr>HASTANE UYGULAMALARI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Slayt 70</vt:lpstr>
      <vt:lpstr>GÜZEL MUTLU VE UMUTLU YARINLAR İÇİN;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EREK MESLEKİ VE TEKNİK ANADOLU LİSESİ</dc:title>
  <dc:creator>ferii</dc:creator>
  <cp:lastModifiedBy>osman</cp:lastModifiedBy>
  <cp:revision>47</cp:revision>
  <dcterms:created xsi:type="dcterms:W3CDTF">2020-02-29T10:20:30Z</dcterms:created>
  <dcterms:modified xsi:type="dcterms:W3CDTF">2021-04-03T14:07:48Z</dcterms:modified>
</cp:coreProperties>
</file>