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76" r:id="rId3"/>
    <p:sldId id="257" r:id="rId4"/>
    <p:sldId id="277" r:id="rId5"/>
    <p:sldId id="259" r:id="rId6"/>
    <p:sldId id="258" r:id="rId7"/>
    <p:sldId id="260" r:id="rId8"/>
    <p:sldId id="262" r:id="rId9"/>
    <p:sldId id="261" r:id="rId10"/>
    <p:sldId id="263" r:id="rId11"/>
    <p:sldId id="265" r:id="rId12"/>
    <p:sldId id="264" r:id="rId13"/>
    <p:sldId id="266" r:id="rId14"/>
    <p:sldId id="307" r:id="rId15"/>
    <p:sldId id="267" r:id="rId16"/>
    <p:sldId id="269" r:id="rId17"/>
    <p:sldId id="268" r:id="rId18"/>
    <p:sldId id="271" r:id="rId19"/>
    <p:sldId id="270" r:id="rId20"/>
    <p:sldId id="278" r:id="rId21"/>
    <p:sldId id="272" r:id="rId22"/>
    <p:sldId id="305" r:id="rId23"/>
    <p:sldId id="287" r:id="rId24"/>
    <p:sldId id="285" r:id="rId25"/>
    <p:sldId id="306" r:id="rId26"/>
    <p:sldId id="286" r:id="rId27"/>
    <p:sldId id="284" r:id="rId28"/>
    <p:sldId id="283" r:id="rId29"/>
    <p:sldId id="304" r:id="rId30"/>
    <p:sldId id="279" r:id="rId31"/>
    <p:sldId id="280" r:id="rId3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13DBEF-E966-4BEB-A733-38CF23DF33AA}" type="datetimeFigureOut">
              <a:rPr lang="tr-TR" smtClean="0"/>
              <a:t>11.10.2022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9CEF40-E086-4BFD-8472-15059EE672A9}" type="slidenum">
              <a:rPr lang="tr-TR" smtClean="0"/>
              <a:t>‹#›</a:t>
            </a:fld>
            <a:endParaRPr lang="tr-TR"/>
          </a:p>
        </p:txBody>
      </p:sp>
    </p:spTree>
    <p:extLst>
      <p:ext uri="{BB962C8B-B14F-4D97-AF65-F5344CB8AC3E}">
        <p14:creationId xmlns:p14="http://schemas.microsoft.com/office/powerpoint/2010/main" val="261968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59CEF40-E086-4BFD-8472-15059EE672A9}" type="slidenum">
              <a:rPr lang="tr-TR" smtClean="0"/>
              <a:t>21</a:t>
            </a:fld>
            <a:endParaRPr lang="tr-TR"/>
          </a:p>
        </p:txBody>
      </p:sp>
    </p:spTree>
    <p:extLst>
      <p:ext uri="{BB962C8B-B14F-4D97-AF65-F5344CB8AC3E}">
        <p14:creationId xmlns:p14="http://schemas.microsoft.com/office/powerpoint/2010/main" val="340122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r>
              <a:rPr lang="tr-TR" b="1" dirty="0">
                <a:solidFill>
                  <a:srgbClr val="FF0000"/>
                </a:solidFill>
                <a:latin typeface="Times New Roman" panose="02020603050405020304" pitchFamily="18" charset="0"/>
                <a:cs typeface="Times New Roman" panose="02020603050405020304" pitchFamily="18" charset="0"/>
                <a:sym typeface="+mn-ea"/>
              </a:rPr>
              <a:t>İŞ PEDOGOJİSİ EĞİTİMİ</a:t>
            </a:r>
            <a:endParaRPr lang="tr-TR" b="1"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1000"/>
              </a:spcAft>
              <a:buFont typeface="Wingdings" panose="05000000000000000000" pitchFamily="2" charset="2"/>
              <a:buChar char="v"/>
            </a:pPr>
            <a:r>
              <a:rPr lang="tr-TR" dirty="0">
                <a:latin typeface="Times New Roman" panose="02020603050405020304" pitchFamily="18" charset="0"/>
                <a:ea typeface="Arial" panose="020B0604020202020204" pitchFamily="34" charset="0"/>
                <a:cs typeface="Times New Roman" panose="02020603050405020304" pitchFamily="18" charset="0"/>
                <a:sym typeface="+mn-ea"/>
              </a:rPr>
              <a:t>Sağlık Hizmetleri öğretmeni </a:t>
            </a:r>
            <a:r>
              <a:rPr lang="tr-TR" dirty="0" smtClean="0">
                <a:latin typeface="Times New Roman" panose="02020603050405020304" pitchFamily="18" charset="0"/>
                <a:ea typeface="Arial" panose="020B0604020202020204" pitchFamily="34" charset="0"/>
                <a:cs typeface="Times New Roman" panose="02020603050405020304" pitchFamily="18" charset="0"/>
                <a:sym typeface="+mn-ea"/>
              </a:rPr>
              <a:t>Gülay </a:t>
            </a:r>
            <a:r>
              <a:rPr lang="tr-TR" dirty="0" err="1" smtClean="0">
                <a:latin typeface="Times New Roman" panose="02020603050405020304" pitchFamily="18" charset="0"/>
                <a:ea typeface="Arial" panose="020B0604020202020204" pitchFamily="34" charset="0"/>
                <a:cs typeface="Times New Roman" panose="02020603050405020304" pitchFamily="18" charset="0"/>
                <a:sym typeface="+mn-ea"/>
              </a:rPr>
              <a:t>SÜTPINAR,Selma</a:t>
            </a:r>
            <a:r>
              <a:rPr lang="tr-TR" dirty="0" smtClean="0">
                <a:latin typeface="Times New Roman" panose="02020603050405020304" pitchFamily="18" charset="0"/>
                <a:ea typeface="Arial" panose="020B0604020202020204" pitchFamily="34" charset="0"/>
                <a:cs typeface="Times New Roman" panose="02020603050405020304" pitchFamily="18" charset="0"/>
                <a:sym typeface="+mn-ea"/>
              </a:rPr>
              <a:t> ÇELİK  ve Esra Nalan KEÇELİ tarafından </a:t>
            </a:r>
            <a:r>
              <a:rPr lang="tr-TR" dirty="0" smtClean="0">
                <a:latin typeface="Times New Roman" panose="02020603050405020304" pitchFamily="18" charset="0"/>
                <a:cs typeface="Times New Roman" panose="02020603050405020304" pitchFamily="18" charset="0"/>
                <a:sym typeface="+mn-ea"/>
              </a:rPr>
              <a:t>03-04/10/2022  </a:t>
            </a:r>
            <a:r>
              <a:rPr lang="tr-TR" dirty="0" smtClean="0">
                <a:latin typeface="Times New Roman" panose="02020603050405020304" pitchFamily="18" charset="0"/>
                <a:ea typeface="Arial" panose="020B0604020202020204" pitchFamily="34" charset="0"/>
                <a:cs typeface="Times New Roman" panose="02020603050405020304" pitchFamily="18" charset="0"/>
                <a:sym typeface="+mn-ea"/>
              </a:rPr>
              <a:t> </a:t>
            </a:r>
            <a:r>
              <a:rPr lang="tr-TR" dirty="0">
                <a:latin typeface="Times New Roman" panose="02020603050405020304" pitchFamily="18" charset="0"/>
                <a:ea typeface="Arial" panose="020B0604020202020204" pitchFamily="34" charset="0"/>
                <a:cs typeface="Times New Roman" panose="02020603050405020304" pitchFamily="18" charset="0"/>
                <a:sym typeface="+mn-ea"/>
              </a:rPr>
              <a:t>tarihleri arasında 4 saat olarak okulumuz konferans salonunda gerçekleştirildi. </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D59CEF40-E086-4BFD-8472-15059EE672A9}" type="slidenum">
              <a:rPr lang="tr-TR" smtClean="0"/>
              <a:t>22</a:t>
            </a:fld>
            <a:endParaRPr lang="tr-TR"/>
          </a:p>
        </p:txBody>
      </p:sp>
    </p:spTree>
    <p:extLst>
      <p:ext uri="{BB962C8B-B14F-4D97-AF65-F5344CB8AC3E}">
        <p14:creationId xmlns:p14="http://schemas.microsoft.com/office/powerpoint/2010/main" val="74593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65332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96FF868-80B9-4BA6-9421-58070967FFA5}" type="datetimeFigureOut">
              <a:rPr lang="tr-TR" smtClean="0"/>
              <a:t>11.10.2022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96FF868-80B9-4BA6-9421-58070967FFA5}" type="datetimeFigureOut">
              <a:rPr lang="tr-TR" smtClean="0"/>
              <a:t>11.10.2022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96FF868-80B9-4BA6-9421-58070967FFA5}" type="datetimeFigureOut">
              <a:rPr lang="tr-TR" smtClean="0"/>
              <a:t>11.10.2022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aşlık ve İçeri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E1EBD39-8DAB-4D14-9432-2CC32F86B816}" type="datetime1">
              <a:rPr lang="tr-TR" smtClean="0"/>
              <a:t>11.10.2022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Resim 6" descr="E:\oya korumalı flash UA\oya yıl UA iççç\asıl erasmus\ÖRNEK EVRAK\ua logolar\ua logos.jpg"/>
          <p:cNvPicPr/>
          <p:nvPr userDrawn="1"/>
        </p:nvPicPr>
        <p:blipFill>
          <a:blip r:embed="rId2"/>
          <a:srcRect/>
          <a:stretch>
            <a:fillRect/>
          </a:stretch>
        </p:blipFill>
        <p:spPr bwMode="auto">
          <a:xfrm>
            <a:off x="611560" y="832719"/>
            <a:ext cx="5040560" cy="940098"/>
          </a:xfrm>
          <a:prstGeom prst="rect">
            <a:avLst/>
          </a:prstGeom>
          <a:noFill/>
          <a:ln w="9525">
            <a:noFill/>
            <a:miter lim="800000"/>
            <a:headEnd/>
            <a:tailEnd/>
          </a:ln>
        </p:spPr>
      </p:pic>
      <p:pic>
        <p:nvPicPr>
          <p:cNvPr id="8" name="Resim 7"/>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88224" y="868001"/>
            <a:ext cx="1088390" cy="1116965"/>
          </a:xfrm>
          <a:prstGeom prst="rect">
            <a:avLst/>
          </a:prstGeom>
          <a:noFill/>
        </p:spPr>
      </p:pic>
    </p:spTree>
  </p:cSld>
  <p:clrMapOvr>
    <a:masterClrMapping/>
  </p:clrMapOvr>
  <p:transition spd="slow" advClick="0" advTm="1000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96FF868-80B9-4BA6-9421-58070967FFA5}" type="datetimeFigureOut">
              <a:rPr lang="tr-TR" smtClean="0"/>
              <a:t>11.10.2022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596FF868-80B9-4BA6-9421-58070967FFA5}" type="datetimeFigureOut">
              <a:rPr lang="tr-TR" smtClean="0"/>
              <a:t>11.10.2022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96FF868-80B9-4BA6-9421-58070967FFA5}" type="datetimeFigureOut">
              <a:rPr lang="tr-TR" smtClean="0"/>
              <a:t>11.10.2022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96FF868-80B9-4BA6-9421-58070967FFA5}" type="datetimeFigureOut">
              <a:rPr lang="tr-TR" smtClean="0"/>
              <a:t>11.10.2022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96FF868-80B9-4BA6-9421-58070967FFA5}" type="datetimeFigureOut">
              <a:rPr lang="tr-TR" smtClean="0"/>
              <a:t>11.10.2022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96FF868-80B9-4BA6-9421-58070967FFA5}" type="datetimeFigureOut">
              <a:rPr lang="tr-TR" smtClean="0"/>
              <a:t>11.10.2022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96FF868-80B9-4BA6-9421-58070967FFA5}" type="datetimeFigureOut">
              <a:rPr lang="tr-TR" smtClean="0"/>
              <a:t>11.10.2022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96FF868-80B9-4BA6-9421-58070967FFA5}" type="datetimeFigureOut">
              <a:rPr lang="tr-TR" smtClean="0"/>
              <a:t>11.10.2022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93ED618-7554-4054-8C06-41AD0F3728F0}"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FF868-80B9-4BA6-9421-58070967FFA5}" type="datetimeFigureOut">
              <a:rPr lang="tr-TR" smtClean="0"/>
              <a:t>11.10.2022</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ED618-7554-4054-8C06-41AD0F3728F0}"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260" y="2021205"/>
            <a:ext cx="8065135" cy="2774950"/>
          </a:xfrm>
        </p:spPr>
        <p:txBody>
          <a:bodyPr>
            <a:normAutofit fontScale="90000"/>
          </a:bodyPr>
          <a:lstStyle/>
          <a:p>
            <a:pPr algn="ctr"/>
            <a:r>
              <a:rPr lang="tr-TR" sz="5335" b="1" dirty="0">
                <a:latin typeface="Times New Roman" panose="02020603050405020304" pitchFamily="18" charset="0"/>
                <a:cs typeface="Times New Roman" panose="02020603050405020304" pitchFamily="18" charset="0"/>
              </a:rPr>
              <a:t>AFYONKARAHİSAR </a:t>
            </a:r>
            <a:br>
              <a:rPr lang="tr-TR" sz="5335" b="1" dirty="0">
                <a:latin typeface="Times New Roman" panose="02020603050405020304" pitchFamily="18" charset="0"/>
                <a:cs typeface="Times New Roman" panose="02020603050405020304" pitchFamily="18" charset="0"/>
              </a:rPr>
            </a:br>
            <a:r>
              <a:rPr lang="tr-TR" sz="5335" b="1" dirty="0">
                <a:latin typeface="Times New Roman" panose="02020603050405020304" pitchFamily="18" charset="0"/>
                <a:cs typeface="Times New Roman" panose="02020603050405020304" pitchFamily="18" charset="0"/>
              </a:rPr>
              <a:t> ATATÜRK MESLEKİ VE TEKNİK ANADOLU LİSESİ</a:t>
            </a:r>
            <a:br>
              <a:rPr lang="tr-TR" sz="5335" b="1" dirty="0">
                <a:latin typeface="Times New Roman" panose="02020603050405020304" pitchFamily="18" charset="0"/>
                <a:cs typeface="Times New Roman" panose="02020603050405020304" pitchFamily="18" charset="0"/>
              </a:rPr>
            </a:br>
            <a:endParaRPr lang="tr-TR" sz="5335"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72276"/>
            <a:ext cx="6231544" cy="119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95536" y="1628800"/>
            <a:ext cx="8496944" cy="4524315"/>
          </a:xfrm>
          <a:prstGeom prst="rect">
            <a:avLst/>
          </a:prstGeom>
        </p:spPr>
        <p:txBody>
          <a:bodyPr wrap="square">
            <a:spAutoFit/>
          </a:bodyPr>
          <a:lstStyle/>
          <a:p>
            <a:pPr algn="just"/>
            <a:r>
              <a:rPr lang="tr-TR" dirty="0">
                <a:latin typeface="Times New Roman" panose="02020603050405020304" pitchFamily="18" charset="0"/>
                <a:cs typeface="Times New Roman" panose="02020603050405020304" pitchFamily="18" charset="0"/>
              </a:rPr>
              <a:t> Öğrenci </a:t>
            </a:r>
            <a:r>
              <a:rPr lang="tr-TR" b="1" dirty="0">
                <a:solidFill>
                  <a:schemeClr val="accent3">
                    <a:lumMod val="75000"/>
                  </a:schemeClr>
                </a:solidFill>
                <a:latin typeface="Times New Roman" panose="02020603050405020304" pitchFamily="18" charset="0"/>
                <a:cs typeface="Times New Roman" panose="02020603050405020304" pitchFamily="18" charset="0"/>
              </a:rPr>
              <a:t>not ortalamasının %60’ı </a:t>
            </a:r>
            <a:r>
              <a:rPr lang="tr-TR" dirty="0">
                <a:latin typeface="Times New Roman" panose="02020603050405020304" pitchFamily="18" charset="0"/>
                <a:cs typeface="Times New Roman" panose="02020603050405020304" pitchFamily="18" charset="0"/>
              </a:rPr>
              <a:t>ve </a:t>
            </a:r>
            <a:r>
              <a:rPr lang="tr-TR" b="1" dirty="0">
                <a:solidFill>
                  <a:schemeClr val="accent2">
                    <a:lumMod val="75000"/>
                  </a:schemeClr>
                </a:solidFill>
                <a:latin typeface="Times New Roman" panose="02020603050405020304" pitchFamily="18" charset="0"/>
                <a:cs typeface="Times New Roman" panose="02020603050405020304" pitchFamily="18" charset="0"/>
              </a:rPr>
              <a:t>İngilizce notunun %40’ı  </a:t>
            </a:r>
            <a:r>
              <a:rPr lang="tr-TR" dirty="0">
                <a:latin typeface="Times New Roman" panose="02020603050405020304" pitchFamily="18" charset="0"/>
                <a:cs typeface="Times New Roman" panose="02020603050405020304" pitchFamily="18" charset="0"/>
              </a:rPr>
              <a:t>toplanarak öğrencilere  puan oluşturuldu. Aşağıdaki kriterler dikkate alınarak  seçim yapıldı. </a:t>
            </a:r>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r>
              <a:rPr lang="tr-TR" b="1" u="sng" dirty="0">
                <a:solidFill>
                  <a:schemeClr val="accent2">
                    <a:lumMod val="75000"/>
                  </a:schemeClr>
                </a:solidFill>
                <a:latin typeface="Times New Roman" panose="02020603050405020304" pitchFamily="18" charset="0"/>
                <a:cs typeface="Times New Roman" panose="02020603050405020304" pitchFamily="18" charset="0"/>
              </a:rPr>
              <a:t>Öğrenci Seçim kriterleri :</a:t>
            </a:r>
            <a:endParaRPr lang="tr-TR" u="sng" dirty="0">
              <a:solidFill>
                <a:schemeClr val="accent2">
                  <a:lumMod val="75000"/>
                </a:schemeClr>
              </a:solidFill>
              <a:latin typeface="Times New Roman" panose="02020603050405020304" pitchFamily="18" charset="0"/>
              <a:cs typeface="Times New Roman" panose="02020603050405020304" pitchFamily="18" charset="0"/>
            </a:endParaRPr>
          </a:p>
          <a:p>
            <a:pPr>
              <a:lnSpc>
                <a:spcPct val="150000"/>
              </a:lnSpc>
            </a:pPr>
            <a:r>
              <a:rPr lang="tr-TR" dirty="0">
                <a:latin typeface="Times New Roman" panose="02020603050405020304" pitchFamily="18" charset="0"/>
                <a:cs typeface="Times New Roman" panose="02020603050405020304" pitchFamily="18" charset="0"/>
              </a:rPr>
              <a:t>1.Yabancı dil sertifikası veya kurs bitirme belgesi  			</a:t>
            </a:r>
            <a:r>
              <a:rPr lang="tr-TR" dirty="0" smtClean="0">
                <a:latin typeface="Times New Roman" panose="02020603050405020304" pitchFamily="18" charset="0"/>
                <a:cs typeface="Times New Roman" panose="02020603050405020304" pitchFamily="18" charset="0"/>
              </a:rPr>
              <a:t>30 </a:t>
            </a:r>
            <a:r>
              <a:rPr lang="tr-TR" dirty="0">
                <a:latin typeface="Times New Roman" panose="02020603050405020304" pitchFamily="18" charset="0"/>
                <a:cs typeface="Times New Roman" panose="02020603050405020304" pitchFamily="18" charset="0"/>
              </a:rPr>
              <a:t>puan </a:t>
            </a:r>
          </a:p>
          <a:p>
            <a:pPr>
              <a:lnSpc>
                <a:spcPct val="150000"/>
              </a:lnSpc>
            </a:pPr>
            <a:r>
              <a:rPr lang="tr-TR" dirty="0">
                <a:latin typeface="Times New Roman" panose="02020603050405020304" pitchFamily="18" charset="0"/>
                <a:cs typeface="Times New Roman" panose="02020603050405020304" pitchFamily="18" charset="0"/>
              </a:rPr>
              <a:t>2.Okulda sosyal aktivitelere katılma 					10 puan</a:t>
            </a:r>
          </a:p>
          <a:p>
            <a:pPr>
              <a:lnSpc>
                <a:spcPct val="150000"/>
              </a:lnSpc>
            </a:pPr>
            <a:r>
              <a:rPr lang="tr-TR" dirty="0">
                <a:latin typeface="Times New Roman" panose="02020603050405020304" pitchFamily="18" charset="0"/>
                <a:cs typeface="Times New Roman" panose="02020603050405020304" pitchFamily="18" charset="0"/>
              </a:rPr>
              <a:t>3.Tubitak Yerel ve Ulusal veya Uluslararası Yarışmalara katılma 	</a:t>
            </a:r>
            <a:r>
              <a:rPr lang="tr-TR" dirty="0" smtClean="0">
                <a:latin typeface="Times New Roman" panose="02020603050405020304" pitchFamily="18" charset="0"/>
                <a:cs typeface="Times New Roman" panose="02020603050405020304" pitchFamily="18" charset="0"/>
              </a:rPr>
              <a:t>	20 </a:t>
            </a:r>
            <a:r>
              <a:rPr lang="tr-TR" dirty="0">
                <a:latin typeface="Times New Roman" panose="02020603050405020304" pitchFamily="18" charset="0"/>
                <a:cs typeface="Times New Roman" panose="02020603050405020304" pitchFamily="18" charset="0"/>
              </a:rPr>
              <a:t>puan</a:t>
            </a:r>
          </a:p>
          <a:p>
            <a:pPr>
              <a:lnSpc>
                <a:spcPct val="150000"/>
              </a:lnSpc>
            </a:pPr>
            <a:r>
              <a:rPr lang="tr-TR" dirty="0">
                <a:latin typeface="Times New Roman" panose="02020603050405020304" pitchFamily="18" charset="0"/>
                <a:cs typeface="Times New Roman" panose="02020603050405020304" pitchFamily="18" charset="0"/>
              </a:rPr>
              <a:t>4.Disiplin Cezası almamış olmak 					</a:t>
            </a:r>
            <a:r>
              <a:rPr lang="tr-TR" dirty="0" smtClean="0">
                <a:latin typeface="Times New Roman" panose="02020603050405020304" pitchFamily="18" charset="0"/>
                <a:cs typeface="Times New Roman" panose="02020603050405020304" pitchFamily="18" charset="0"/>
              </a:rPr>
              <a:t>10 </a:t>
            </a:r>
            <a:r>
              <a:rPr lang="tr-TR" dirty="0">
                <a:latin typeface="Times New Roman" panose="02020603050405020304" pitchFamily="18" charset="0"/>
                <a:cs typeface="Times New Roman" panose="02020603050405020304" pitchFamily="18" charset="0"/>
              </a:rPr>
              <a:t>puan</a:t>
            </a:r>
          </a:p>
          <a:p>
            <a:pPr>
              <a:lnSpc>
                <a:spcPct val="150000"/>
              </a:lnSpc>
            </a:pPr>
            <a:r>
              <a:rPr lang="tr-TR" dirty="0">
                <a:latin typeface="Times New Roman" panose="02020603050405020304" pitchFamily="18" charset="0"/>
                <a:cs typeface="Times New Roman" panose="02020603050405020304" pitchFamily="18" charset="0"/>
              </a:rPr>
              <a:t>5.Daha önce yurt dışına katılmamış olmak 				</a:t>
            </a:r>
            <a:r>
              <a:rPr lang="tr-TR" dirty="0" smtClean="0">
                <a:latin typeface="Times New Roman" panose="02020603050405020304" pitchFamily="18" charset="0"/>
                <a:cs typeface="Times New Roman" panose="02020603050405020304" pitchFamily="18" charset="0"/>
              </a:rPr>
              <a:t>10 </a:t>
            </a:r>
            <a:r>
              <a:rPr lang="tr-TR" dirty="0">
                <a:latin typeface="Times New Roman" panose="02020603050405020304" pitchFamily="18" charset="0"/>
                <a:cs typeface="Times New Roman" panose="02020603050405020304" pitchFamily="18" charset="0"/>
              </a:rPr>
              <a:t>puan</a:t>
            </a:r>
          </a:p>
          <a:p>
            <a:pPr>
              <a:lnSpc>
                <a:spcPct val="150000"/>
              </a:lnSpc>
            </a:pPr>
            <a:r>
              <a:rPr lang="tr-TR" dirty="0">
                <a:latin typeface="Times New Roman" panose="02020603050405020304" pitchFamily="18" charset="0"/>
                <a:cs typeface="Times New Roman" panose="02020603050405020304" pitchFamily="18" charset="0"/>
              </a:rPr>
              <a:t>6.Grup çalışmasına katılanlar 				</a:t>
            </a:r>
            <a:r>
              <a:rPr lang="tr-TR" dirty="0" smtClean="0">
                <a:latin typeface="Times New Roman" panose="02020603050405020304" pitchFamily="18" charset="0"/>
                <a:cs typeface="Times New Roman" panose="02020603050405020304" pitchFamily="18" charset="0"/>
              </a:rPr>
              <a:t>	10 </a:t>
            </a:r>
            <a:r>
              <a:rPr lang="tr-TR" dirty="0">
                <a:latin typeface="Times New Roman" panose="02020603050405020304" pitchFamily="18" charset="0"/>
                <a:cs typeface="Times New Roman" panose="02020603050405020304" pitchFamily="18" charset="0"/>
              </a:rPr>
              <a:t>puan</a:t>
            </a:r>
          </a:p>
          <a:p>
            <a:pPr>
              <a:lnSpc>
                <a:spcPct val="150000"/>
              </a:lnSpc>
            </a:pPr>
            <a:r>
              <a:rPr lang="tr-TR" dirty="0" smtClean="0">
                <a:latin typeface="Times New Roman" panose="02020603050405020304" pitchFamily="18" charset="0"/>
                <a:cs typeface="Times New Roman" panose="02020603050405020304" pitchFamily="18" charset="0"/>
              </a:rPr>
              <a:t>7.Sosyal </a:t>
            </a:r>
            <a:r>
              <a:rPr lang="tr-TR" dirty="0">
                <a:latin typeface="Times New Roman" panose="02020603050405020304" pitchFamily="18" charset="0"/>
                <a:cs typeface="Times New Roman" panose="02020603050405020304" pitchFamily="18" charset="0"/>
              </a:rPr>
              <a:t>uyum becerisi olanlar 					</a:t>
            </a:r>
            <a:r>
              <a:rPr lang="tr-TR" dirty="0" smtClean="0">
                <a:latin typeface="Times New Roman" panose="02020603050405020304" pitchFamily="18" charset="0"/>
                <a:cs typeface="Times New Roman" panose="02020603050405020304" pitchFamily="18" charset="0"/>
              </a:rPr>
              <a:t>10 </a:t>
            </a:r>
            <a:r>
              <a:rPr lang="tr-TR" dirty="0">
                <a:latin typeface="Times New Roman" panose="02020603050405020304" pitchFamily="18" charset="0"/>
                <a:cs typeface="Times New Roman" panose="02020603050405020304" pitchFamily="18" charset="0"/>
              </a:rPr>
              <a:t>puan</a:t>
            </a:r>
          </a:p>
          <a:p>
            <a:pPr>
              <a:lnSpc>
                <a:spcPct val="150000"/>
              </a:lnSpc>
            </a:pPr>
            <a:r>
              <a:rPr lang="tr-TR"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95536" y="1628800"/>
            <a:ext cx="8496944" cy="369332"/>
          </a:xfrm>
          <a:prstGeom prst="rect">
            <a:avLst/>
          </a:prstGeom>
        </p:spPr>
        <p:txBody>
          <a:bodyPr wrap="square">
            <a:spAutoFit/>
          </a:bodyPr>
          <a:lstStyle/>
          <a:p>
            <a:pPr algn="just"/>
            <a:r>
              <a:rPr lang="tr-TR" dirty="0"/>
              <a:t>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 y="1340768"/>
            <a:ext cx="914022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184420" y="6316452"/>
            <a:ext cx="2764539" cy="369332"/>
          </a:xfrm>
          <a:prstGeom prst="rect">
            <a:avLst/>
          </a:prstGeom>
          <a:noFill/>
        </p:spPr>
        <p:txBody>
          <a:bodyPr wrap="none" rtlCol="0">
            <a:spAutoFit/>
          </a:bodyPr>
          <a:lstStyle/>
          <a:p>
            <a:r>
              <a:rPr lang="tr-TR" b="1" dirty="0" smtClean="0">
                <a:latin typeface="Times New Roman" panose="02020603050405020304" pitchFamily="18" charset="0"/>
                <a:cs typeface="Times New Roman" panose="02020603050405020304" pitchFamily="18" charset="0"/>
              </a:rPr>
              <a:t>Öğrencilerimizi seçerken..</a:t>
            </a:r>
            <a:endParaRPr lang="tr-T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o 1"/>
          <p:cNvGraphicFramePr>
            <a:graphicFrameLocks noGrp="1"/>
          </p:cNvGraphicFramePr>
          <p:nvPr/>
        </p:nvGraphicFramePr>
        <p:xfrm>
          <a:off x="971600" y="3356992"/>
          <a:ext cx="7632848" cy="2167763"/>
        </p:xfrm>
        <a:graphic>
          <a:graphicData uri="http://schemas.openxmlformats.org/drawingml/2006/table">
            <a:tbl>
              <a:tblPr firstRow="1" firstCol="1" bandRow="1">
                <a:tableStyleId>{5C22544A-7EE6-4342-B048-85BDC9FD1C3A}</a:tableStyleId>
              </a:tblPr>
              <a:tblGrid>
                <a:gridCol w="477390"/>
                <a:gridCol w="662186"/>
                <a:gridCol w="2625644"/>
                <a:gridCol w="3867628"/>
              </a:tblGrid>
              <a:tr h="274955">
                <a:tc>
                  <a:txBody>
                    <a:bodyPr/>
                    <a:lstStyle/>
                    <a:p>
                      <a:pPr algn="ctr">
                        <a:lnSpc>
                          <a:spcPct val="115000"/>
                        </a:lnSpc>
                        <a:spcAft>
                          <a:spcPts val="0"/>
                        </a:spcAft>
                      </a:pPr>
                      <a:r>
                        <a:rPr lang="tr-TR" sz="1200" dirty="0">
                          <a:effectLst/>
                        </a:rPr>
                        <a:t>Sıra</a:t>
                      </a:r>
                      <a:endParaRPr lang="tr-TR" sz="1100" dirty="0">
                        <a:effectLst/>
                        <a:latin typeface="Century Gothic" panose="020B0502020202020204"/>
                        <a:ea typeface="Century Gothic" panose="020B0502020202020204"/>
                        <a:cs typeface="Times New Roman" panose="02020603050405020304"/>
                      </a:endParaRPr>
                    </a:p>
                  </a:txBody>
                  <a:tcPr marL="44450" marR="44450" marT="0" marB="0" anchor="ctr"/>
                </a:tc>
                <a:tc>
                  <a:txBody>
                    <a:bodyPr/>
                    <a:lstStyle/>
                    <a:p>
                      <a:pPr algn="ctr">
                        <a:lnSpc>
                          <a:spcPct val="115000"/>
                        </a:lnSpc>
                        <a:spcAft>
                          <a:spcPts val="0"/>
                        </a:spcAft>
                      </a:pPr>
                      <a:r>
                        <a:rPr lang="tr-TR" sz="1200">
                          <a:effectLst/>
                        </a:rPr>
                        <a:t>Öğr. No</a:t>
                      </a:r>
                      <a:endParaRPr lang="tr-TR" sz="1100">
                        <a:effectLst/>
                        <a:latin typeface="Century Gothic" panose="020B0502020202020204"/>
                        <a:ea typeface="Century Gothic" panose="020B0502020202020204"/>
                        <a:cs typeface="Times New Roman" panose="02020603050405020304"/>
                      </a:endParaRPr>
                    </a:p>
                  </a:txBody>
                  <a:tcPr marL="44450" marR="44450" marT="0" marB="0" anchor="ctr"/>
                </a:tc>
                <a:tc>
                  <a:txBody>
                    <a:bodyPr/>
                    <a:lstStyle/>
                    <a:p>
                      <a:pPr algn="ctr">
                        <a:lnSpc>
                          <a:spcPct val="115000"/>
                        </a:lnSpc>
                        <a:spcAft>
                          <a:spcPts val="0"/>
                        </a:spcAft>
                      </a:pPr>
                      <a:r>
                        <a:rPr lang="tr-TR" sz="1200">
                          <a:effectLst/>
                        </a:rPr>
                        <a:t>Adı Soyadı</a:t>
                      </a:r>
                      <a:endParaRPr lang="tr-TR" sz="1100">
                        <a:effectLst/>
                        <a:latin typeface="Century Gothic" panose="020B0502020202020204"/>
                        <a:ea typeface="Century Gothic" panose="020B0502020202020204"/>
                        <a:cs typeface="Times New Roman" panose="02020603050405020304"/>
                      </a:endParaRPr>
                    </a:p>
                  </a:txBody>
                  <a:tcPr marL="44450" marR="44450" marT="0" marB="0" anchor="ctr"/>
                </a:tc>
                <a:tc>
                  <a:txBody>
                    <a:bodyPr/>
                    <a:lstStyle/>
                    <a:p>
                      <a:pPr algn="ctr">
                        <a:lnSpc>
                          <a:spcPct val="115000"/>
                        </a:lnSpc>
                        <a:spcAft>
                          <a:spcPts val="0"/>
                        </a:spcAft>
                      </a:pPr>
                      <a:r>
                        <a:rPr lang="tr-TR" sz="1200">
                          <a:effectLst/>
                        </a:rPr>
                        <a:t>Kontenjan Durumu</a:t>
                      </a:r>
                      <a:endParaRPr lang="tr-TR" sz="1100">
                        <a:effectLst/>
                        <a:latin typeface="Century Gothic" panose="020B0502020202020204"/>
                        <a:ea typeface="Century Gothic" panose="020B0502020202020204"/>
                        <a:cs typeface="Times New Roman" panose="02020603050405020304"/>
                      </a:endParaRPr>
                    </a:p>
                  </a:txBody>
                  <a:tcPr marL="44450" marR="44450" marT="0" marB="0" anchor="ctr"/>
                </a:tc>
              </a:tr>
              <a:tr h="194310">
                <a:tc>
                  <a:txBody>
                    <a:bodyPr/>
                    <a:lstStyle/>
                    <a:p>
                      <a:pPr algn="ctr">
                        <a:lnSpc>
                          <a:spcPct val="115000"/>
                        </a:lnSpc>
                        <a:spcAft>
                          <a:spcPts val="0"/>
                        </a:spcAft>
                      </a:pPr>
                      <a:r>
                        <a:rPr lang="tr-TR" sz="1200">
                          <a:effectLst/>
                        </a:rPr>
                        <a:t>1</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555</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HAVVA SILA YILDIRIM</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100">
                          <a:effectLst/>
                        </a:rPr>
                        <a:t>PUAN ORTALAMASI ÜSTTE KALAN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2</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618</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SENANUR ADIBELLİ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11-B BİRİNCİ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3</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517</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EMİNE SUDE YILDIZ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11-F BİRİNCİ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4</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643</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DİLEK ALTINTAŞ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11-D BİRİNCİ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5</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597</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FATMA ÖZCAN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dirty="0">
                          <a:effectLst/>
                        </a:rPr>
                        <a:t>11-E BİRİNCİ ÖĞRENCİ</a:t>
                      </a:r>
                      <a:endParaRPr lang="tr-TR" sz="1100" dirty="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6</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596</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SÜMEYHA ARIK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 A ÜÇÜNCÜ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7</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313</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MELİKE AYDOĞDU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 A İKİNCİ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8</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503</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RAMAZAN BERKE SİPAHİ </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11-C BİRİNCİ ÖĞRENCİ</a:t>
                      </a:r>
                      <a:endParaRPr lang="tr-TR" sz="1100">
                        <a:effectLst/>
                        <a:latin typeface="Century Gothic" panose="020B0502020202020204"/>
                        <a:ea typeface="Century Gothic" panose="020B0502020202020204"/>
                        <a:cs typeface="Times New Roman" panose="02020603050405020304"/>
                      </a:endParaRPr>
                    </a:p>
                  </a:txBody>
                  <a:tcPr marL="44450" marR="44450" marT="0" marB="0"/>
                </a:tc>
              </a:tr>
              <a:tr h="190500">
                <a:tc>
                  <a:txBody>
                    <a:bodyPr/>
                    <a:lstStyle/>
                    <a:p>
                      <a:pPr algn="ctr">
                        <a:lnSpc>
                          <a:spcPct val="115000"/>
                        </a:lnSpc>
                        <a:spcAft>
                          <a:spcPts val="0"/>
                        </a:spcAft>
                      </a:pPr>
                      <a:r>
                        <a:rPr lang="tr-TR" sz="1200">
                          <a:effectLst/>
                        </a:rPr>
                        <a:t>9</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gn="ctr">
                        <a:lnSpc>
                          <a:spcPct val="115000"/>
                        </a:lnSpc>
                        <a:spcAft>
                          <a:spcPts val="0"/>
                        </a:spcAft>
                      </a:pPr>
                      <a:r>
                        <a:rPr lang="tr-TR" sz="1200">
                          <a:effectLst/>
                        </a:rPr>
                        <a:t>681</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a:effectLst/>
                        </a:rPr>
                        <a:t> ÖMER KADRİ YILMAZ</a:t>
                      </a:r>
                      <a:endParaRPr lang="tr-TR" sz="1100">
                        <a:effectLst/>
                        <a:latin typeface="Century Gothic" panose="020B0502020202020204"/>
                        <a:ea typeface="Century Gothic" panose="020B0502020202020204"/>
                        <a:cs typeface="Times New Roman" panose="02020603050405020304"/>
                      </a:endParaRPr>
                    </a:p>
                  </a:txBody>
                  <a:tcPr marL="44450" marR="44450" marT="0" marB="0"/>
                </a:tc>
                <a:tc>
                  <a:txBody>
                    <a:bodyPr/>
                    <a:lstStyle/>
                    <a:p>
                      <a:pPr>
                        <a:lnSpc>
                          <a:spcPct val="115000"/>
                        </a:lnSpc>
                        <a:spcAft>
                          <a:spcPts val="0"/>
                        </a:spcAft>
                      </a:pPr>
                      <a:r>
                        <a:rPr lang="tr-TR" sz="1200" dirty="0">
                          <a:effectLst/>
                        </a:rPr>
                        <a:t>11-A BİRİNCİ ÖĞRENCİ</a:t>
                      </a:r>
                      <a:endParaRPr lang="tr-TR" sz="1100" dirty="0">
                        <a:effectLst/>
                        <a:latin typeface="Century Gothic" panose="020B0502020202020204"/>
                        <a:ea typeface="Century Gothic" panose="020B0502020202020204"/>
                        <a:cs typeface="Times New Roman" panose="02020603050405020304"/>
                      </a:endParaRPr>
                    </a:p>
                  </a:txBody>
                  <a:tcPr marL="44450" marR="44450" marT="0" marB="0"/>
                </a:tc>
              </a:tr>
            </a:tbl>
          </a:graphicData>
        </a:graphic>
      </p:graphicFrame>
      <p:graphicFrame>
        <p:nvGraphicFramePr>
          <p:cNvPr id="3" name="Tablo 2"/>
          <p:cNvGraphicFramePr>
            <a:graphicFrameLocks noGrp="1"/>
          </p:cNvGraphicFramePr>
          <p:nvPr/>
        </p:nvGraphicFramePr>
        <p:xfrm>
          <a:off x="971600" y="1988840"/>
          <a:ext cx="7632848" cy="841248"/>
        </p:xfrm>
        <a:graphic>
          <a:graphicData uri="http://schemas.openxmlformats.org/drawingml/2006/table">
            <a:tbl>
              <a:tblPr firstRow="1" firstCol="1" bandRow="1">
                <a:tableStyleId>{5C22544A-7EE6-4342-B048-85BDC9FD1C3A}</a:tableStyleId>
              </a:tblPr>
              <a:tblGrid>
                <a:gridCol w="2670689"/>
                <a:gridCol w="2563000"/>
                <a:gridCol w="2399159"/>
              </a:tblGrid>
              <a:tr h="314325">
                <a:tc>
                  <a:txBody>
                    <a:bodyPr/>
                    <a:lstStyle/>
                    <a:p>
                      <a:pPr algn="l">
                        <a:lnSpc>
                          <a:spcPct val="115000"/>
                        </a:lnSpc>
                        <a:spcAft>
                          <a:spcPts val="0"/>
                        </a:spcAft>
                      </a:pPr>
                      <a:r>
                        <a:rPr lang="tr-TR" sz="1200" dirty="0">
                          <a:effectLst/>
                        </a:rPr>
                        <a:t>Alan </a:t>
                      </a:r>
                      <a:endParaRPr lang="tr-TR" sz="1100" dirty="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a:effectLst/>
                        </a:rPr>
                        <a:t>Alandaki öğrenci sayısı</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a:effectLst/>
                        </a:rPr>
                        <a:t>Projeye Katılacak Öğrenci Kontenjan sayısı</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r>
              <a:tr h="0">
                <a:tc>
                  <a:txBody>
                    <a:bodyPr/>
                    <a:lstStyle/>
                    <a:p>
                      <a:pPr algn="l">
                        <a:lnSpc>
                          <a:spcPct val="115000"/>
                        </a:lnSpc>
                        <a:spcAft>
                          <a:spcPts val="0"/>
                        </a:spcAft>
                      </a:pPr>
                      <a:r>
                        <a:rPr lang="tr-TR" sz="1200">
                          <a:effectLst/>
                        </a:rPr>
                        <a:t>Hasta ve Yaşlı Hizmetleri Alanı</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a:effectLst/>
                        </a:rPr>
                        <a:t>26 öğrenci</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a:effectLst/>
                        </a:rPr>
                        <a:t>3 öğrenci</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r>
              <a:tr h="0">
                <a:tc>
                  <a:txBody>
                    <a:bodyPr/>
                    <a:lstStyle/>
                    <a:p>
                      <a:pPr algn="l">
                        <a:lnSpc>
                          <a:spcPct val="115000"/>
                        </a:lnSpc>
                        <a:spcAft>
                          <a:spcPts val="0"/>
                        </a:spcAft>
                      </a:pPr>
                      <a:r>
                        <a:rPr lang="tr-TR" sz="1200">
                          <a:effectLst/>
                        </a:rPr>
                        <a:t>Sağlık Hizmetleri Alanı</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a:effectLst/>
                        </a:rPr>
                        <a:t>139 öğrenci</a:t>
                      </a:r>
                      <a:endParaRPr lang="tr-TR" sz="1100">
                        <a:effectLst/>
                        <a:latin typeface="Century Gothic" panose="020B0502020202020204"/>
                        <a:ea typeface="Century Gothic" panose="020B0502020202020204"/>
                        <a:cs typeface="Times New Roman" panose="02020603050405020304"/>
                      </a:endParaRPr>
                    </a:p>
                  </a:txBody>
                  <a:tcPr marL="68580" marR="68580" marT="0" marB="0" anchor="ctr"/>
                </a:tc>
                <a:tc>
                  <a:txBody>
                    <a:bodyPr/>
                    <a:lstStyle/>
                    <a:p>
                      <a:pPr algn="ctr">
                        <a:lnSpc>
                          <a:spcPct val="115000"/>
                        </a:lnSpc>
                        <a:spcAft>
                          <a:spcPts val="0"/>
                        </a:spcAft>
                      </a:pPr>
                      <a:r>
                        <a:rPr lang="tr-TR" sz="1200" dirty="0">
                          <a:effectLst/>
                        </a:rPr>
                        <a:t>6 öğrenci</a:t>
                      </a:r>
                      <a:endParaRPr lang="tr-TR" sz="1100" dirty="0">
                        <a:effectLst/>
                        <a:latin typeface="Century Gothic" panose="020B0502020202020204"/>
                        <a:ea typeface="Century Gothic" panose="020B0502020202020204"/>
                        <a:cs typeface="Times New Roman" panose="02020603050405020304"/>
                      </a:endParaRPr>
                    </a:p>
                  </a:txBody>
                  <a:tcPr marL="68580" marR="68580" marT="0" marB="0"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23528" y="1340768"/>
            <a:ext cx="8640960" cy="1600951"/>
          </a:xfrm>
          <a:prstGeom prst="rect">
            <a:avLst/>
          </a:prstGeom>
        </p:spPr>
        <p:txBody>
          <a:bodyPr wrap="square">
            <a:spAutoFit/>
          </a:bodyPr>
          <a:lstStyle/>
          <a:p>
            <a:pPr algn="ctr">
              <a:lnSpc>
                <a:spcPct val="115000"/>
              </a:lnSpc>
              <a:spcAft>
                <a:spcPts val="1000"/>
              </a:spcAft>
            </a:pPr>
            <a:r>
              <a:rPr lang="tr-TR"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AVRUPADA İŞ DİSİPLİNİ  HAZIRLIK EĞİTİMİ</a:t>
            </a:r>
            <a:endParaRPr lang="tr-TR"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v"/>
            </a:pPr>
            <a:r>
              <a:rPr lang="tr-TR"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Okul Müdürü Ömer PEKER tarafından </a:t>
            </a:r>
            <a:r>
              <a:rPr lang="tr-TR" dirty="0">
                <a:latin typeface="Times New Roman" panose="02020603050405020304" pitchFamily="18" charset="0"/>
                <a:cs typeface="Times New Roman" panose="02020603050405020304" pitchFamily="18" charset="0"/>
              </a:rPr>
              <a:t>16-17/06/2022 </a:t>
            </a:r>
            <a:r>
              <a:rPr lang="tr-TR" dirty="0" smtClean="0">
                <a:latin typeface="Times New Roman" panose="02020603050405020304" pitchFamily="18" charset="0"/>
                <a:cs typeface="Times New Roman" panose="02020603050405020304" pitchFamily="18" charset="0"/>
              </a:rPr>
              <a:t>tarihinde </a:t>
            </a:r>
            <a:r>
              <a:rPr lang="tr-TR"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tarihleri </a:t>
            </a:r>
            <a:r>
              <a:rPr lang="tr-TR"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arasında  4 saat olarak okulumuz konferans salonunda gerçekleştirildi. Almanya’daki iş ahlakı ve iş disiplini hakkında bilgi verildi. </a:t>
            </a: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344" y="2564904"/>
            <a:ext cx="4572000" cy="2563272"/>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4" y="3140968"/>
            <a:ext cx="4572000" cy="2851685"/>
          </a:xfrm>
          <a:prstGeom prst="rect">
            <a:avLst/>
          </a:prstGeom>
        </p:spPr>
      </p:pic>
      <p:sp>
        <p:nvSpPr>
          <p:cNvPr id="9" name="Dikdörtgen 8"/>
          <p:cNvSpPr/>
          <p:nvPr/>
        </p:nvSpPr>
        <p:spPr>
          <a:xfrm>
            <a:off x="310592" y="6290156"/>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268760"/>
            <a:ext cx="8804034" cy="768350"/>
          </a:xfrm>
          <a:prstGeom prst="rect">
            <a:avLst/>
          </a:prstGeom>
          <a:noFill/>
        </p:spPr>
        <p:txBody>
          <a:bodyPr wrap="square" rtlCol="0">
            <a:spAutoFit/>
          </a:bodyPr>
          <a:lstStyle/>
          <a:p>
            <a:pPr algn="ctr"/>
            <a:r>
              <a:rPr lang="tr-TR" sz="2800" b="1" dirty="0">
                <a:solidFill>
                  <a:srgbClr val="FF0000"/>
                </a:solidFill>
                <a:latin typeface="Times New Roman" panose="02020603050405020304" pitchFamily="18" charset="0"/>
                <a:cs typeface="Times New Roman" panose="02020603050405020304" pitchFamily="18" charset="0"/>
              </a:rPr>
              <a:t> A</a:t>
            </a:r>
            <a:r>
              <a:rPr lang="tr-TR"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mn-ea"/>
              </a:rPr>
              <a:t>VRUPADA İŞ DİSİPLİNİ  HAZIRLIK EĞİTİMİ</a:t>
            </a:r>
            <a:endParaRPr lang="tr-TR" sz="2800" dirty="0">
              <a:latin typeface="Times New Roman" panose="02020603050405020304" pitchFamily="18" charset="0"/>
              <a:ea typeface="Arial" panose="020B0604020202020204" pitchFamily="34" charset="0"/>
              <a:cs typeface="Times New Roman" panose="02020603050405020304" pitchFamily="18" charset="0"/>
            </a:endParaRPr>
          </a:p>
          <a:p>
            <a:pPr algn="ctr"/>
            <a:endParaRPr lang="tr-TR" sz="1600" dirty="0" smtClean="0">
              <a:latin typeface="Times New Roman" panose="02020603050405020304" pitchFamily="18" charset="0"/>
              <a:cs typeface="Times New Roman" panose="02020603050405020304" pitchFamily="18" charset="0"/>
            </a:endParaRPr>
          </a:p>
        </p:txBody>
      </p:sp>
      <p:sp>
        <p:nvSpPr>
          <p:cNvPr id="6" name="Dikdörtgen 5"/>
          <p:cNvSpPr/>
          <p:nvPr/>
        </p:nvSpPr>
        <p:spPr>
          <a:xfrm>
            <a:off x="310592" y="6362164"/>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pic>
        <p:nvPicPr>
          <p:cNvPr id="2" name="Picture 1"/>
          <p:cNvPicPr>
            <a:picLocks noChangeAspect="1"/>
          </p:cNvPicPr>
          <p:nvPr/>
        </p:nvPicPr>
        <p:blipFill>
          <a:blip r:embed="rId3"/>
          <a:stretch>
            <a:fillRect/>
          </a:stretch>
        </p:blipFill>
        <p:spPr>
          <a:xfrm>
            <a:off x="395605" y="2493010"/>
            <a:ext cx="2185035" cy="3550920"/>
          </a:xfrm>
          <a:prstGeom prst="rect">
            <a:avLst/>
          </a:prstGeom>
        </p:spPr>
      </p:pic>
      <p:sp>
        <p:nvSpPr>
          <p:cNvPr id="3" name="Text Box 2"/>
          <p:cNvSpPr txBox="1"/>
          <p:nvPr/>
        </p:nvSpPr>
        <p:spPr>
          <a:xfrm>
            <a:off x="323850" y="1772920"/>
            <a:ext cx="8421370" cy="645160"/>
          </a:xfrm>
          <a:prstGeom prst="rect">
            <a:avLst/>
          </a:prstGeom>
          <a:noFill/>
        </p:spPr>
        <p:txBody>
          <a:bodyPr wrap="square" rtlCol="0">
            <a:spAutoFit/>
          </a:bodyPr>
          <a:lstStyle/>
          <a:p>
            <a:pPr algn="just"/>
            <a:r>
              <a:rPr lang="tr-TR" altLang="en-US"/>
              <a:t>Okul Müdürü Ömer PEKER tarafından 22.10.2022 tarihinde öğretmen ve öğrencilere Avrupa’da İş Disiplini eğitimi verildi. </a:t>
            </a:r>
          </a:p>
        </p:txBody>
      </p:sp>
      <p:pic>
        <p:nvPicPr>
          <p:cNvPr id="5" name="Picture 4"/>
          <p:cNvPicPr>
            <a:picLocks noChangeAspect="1"/>
          </p:cNvPicPr>
          <p:nvPr/>
        </p:nvPicPr>
        <p:blipFill>
          <a:blip r:embed="rId4"/>
          <a:stretch>
            <a:fillRect/>
          </a:stretch>
        </p:blipFill>
        <p:spPr>
          <a:xfrm>
            <a:off x="6012180" y="2527935"/>
            <a:ext cx="2491105" cy="3645535"/>
          </a:xfrm>
          <a:prstGeom prst="rect">
            <a:avLst/>
          </a:prstGeom>
        </p:spPr>
      </p:pic>
      <p:pic>
        <p:nvPicPr>
          <p:cNvPr id="8" name="Picture 7" descr="WhatsApp Image 2022-09-28 at 11.04.10"/>
          <p:cNvPicPr>
            <a:picLocks noChangeAspect="1"/>
          </p:cNvPicPr>
          <p:nvPr/>
        </p:nvPicPr>
        <p:blipFill>
          <a:blip r:embed="rId5"/>
          <a:stretch>
            <a:fillRect/>
          </a:stretch>
        </p:blipFill>
        <p:spPr>
          <a:xfrm>
            <a:off x="2606040" y="2993390"/>
            <a:ext cx="3368040" cy="22510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1174" y="1418000"/>
            <a:ext cx="4766849" cy="1938992"/>
          </a:xfrm>
          <a:prstGeom prst="rect">
            <a:avLst/>
          </a:prstGeom>
          <a:noFill/>
        </p:spPr>
        <p:txBody>
          <a:bodyPr wrap="square" rtlCol="0">
            <a:spAutoFit/>
          </a:bodyPr>
          <a:lstStyle/>
          <a:p>
            <a:r>
              <a:rPr lang="tr-TR" sz="2400" dirty="0" smtClean="0">
                <a:latin typeface="Times New Roman" panose="02020603050405020304" pitchFamily="18" charset="0"/>
                <a:cs typeface="Times New Roman" panose="02020603050405020304" pitchFamily="18" charset="0"/>
              </a:rPr>
              <a:t>12/09/2022 tarihinde Hollanda’ya gidecek öğrencilerimizin </a:t>
            </a:r>
            <a:r>
              <a:rPr lang="tr-TR" sz="2400" b="1" dirty="0" smtClean="0">
                <a:latin typeface="Times New Roman" panose="02020603050405020304" pitchFamily="18" charset="0"/>
                <a:cs typeface="Times New Roman" panose="02020603050405020304" pitchFamily="18" charset="0"/>
              </a:rPr>
              <a:t>‘Olur </a:t>
            </a:r>
            <a:r>
              <a:rPr lang="tr-TR" sz="2400" b="1" dirty="0" err="1" smtClean="0">
                <a:latin typeface="Times New Roman" panose="02020603050405020304" pitchFamily="18" charset="0"/>
                <a:cs typeface="Times New Roman" panose="02020603050405020304" pitchFamily="18" charset="0"/>
              </a:rPr>
              <a:t>Belgesi’</a:t>
            </a:r>
            <a:r>
              <a:rPr lang="tr-TR" sz="2400" dirty="0" err="1" smtClean="0">
                <a:latin typeface="Times New Roman" panose="02020603050405020304" pitchFamily="18" charset="0"/>
                <a:cs typeface="Times New Roman" panose="02020603050405020304" pitchFamily="18" charset="0"/>
              </a:rPr>
              <a:t>için</a:t>
            </a:r>
            <a:r>
              <a:rPr lang="tr-TR" sz="2400" dirty="0" smtClean="0">
                <a:latin typeface="Times New Roman" panose="02020603050405020304" pitchFamily="18" charset="0"/>
                <a:cs typeface="Times New Roman" panose="02020603050405020304" pitchFamily="18" charset="0"/>
              </a:rPr>
              <a:t> evrakların tamamlanması ve öğretmenler tarafından bilgilendirme yapılması.</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197392"/>
            <a:ext cx="4239976" cy="2685686"/>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3018"/>
            <a:ext cx="4860031" cy="304498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3331" y="1366897"/>
            <a:ext cx="6063931" cy="2062103"/>
          </a:xfrm>
          <a:prstGeom prst="rect">
            <a:avLst/>
          </a:prstGeom>
          <a:noFill/>
        </p:spPr>
        <p:txBody>
          <a:bodyPr wrap="square" rtlCol="0">
            <a:spAutoFit/>
          </a:bodyPr>
          <a:lstStyle/>
          <a:p>
            <a:r>
              <a:rPr lang="tr-TR" sz="3200" dirty="0" smtClean="0">
                <a:latin typeface="Times New Roman" panose="02020603050405020304" pitchFamily="18" charset="0"/>
                <a:cs typeface="Times New Roman" panose="02020603050405020304" pitchFamily="18" charset="0"/>
              </a:rPr>
              <a:t>22/09/2022 tarihinde Hollanda’ya gidecek öğrencilerimize </a:t>
            </a:r>
            <a:r>
              <a:rPr lang="tr-TR" sz="3200" b="1" dirty="0" smtClean="0">
                <a:latin typeface="Times New Roman" panose="02020603050405020304" pitchFamily="18" charset="0"/>
                <a:cs typeface="Times New Roman" panose="02020603050405020304" pitchFamily="18" charset="0"/>
              </a:rPr>
              <a:t>‘sözleşmeler’ </a:t>
            </a:r>
            <a:r>
              <a:rPr lang="tr-TR" sz="3200" dirty="0" smtClean="0">
                <a:latin typeface="Times New Roman" panose="02020603050405020304" pitchFamily="18" charset="0"/>
                <a:cs typeface="Times New Roman" panose="02020603050405020304" pitchFamily="18" charset="0"/>
              </a:rPr>
              <a:t>hakkında bilgi verilmesi.</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265" y="0"/>
            <a:ext cx="3086100" cy="6858000"/>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3" y="3660124"/>
            <a:ext cx="6063931" cy="32265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2376" y="1196752"/>
            <a:ext cx="3489748" cy="5509200"/>
          </a:xfrm>
          <a:prstGeom prst="rect">
            <a:avLst/>
          </a:prstGeom>
          <a:noFill/>
        </p:spPr>
        <p:txBody>
          <a:bodyPr wrap="square" rtlCol="0">
            <a:spAutoFit/>
          </a:bodyPr>
          <a:lstStyle/>
          <a:p>
            <a:r>
              <a:rPr lang="tr-TR" sz="3200" dirty="0" smtClean="0">
                <a:latin typeface="Times New Roman" panose="02020603050405020304" pitchFamily="18" charset="0"/>
                <a:cs typeface="Times New Roman" panose="02020603050405020304" pitchFamily="18" charset="0"/>
              </a:rPr>
              <a:t>22/09/2022 tarihinde Hollanda’ya gidecek öğrencilerimize Okul Müdürü Ömer PEKER tarafından Hollanda’da yapılacak staj hakkında bilgi verildi.  </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124" y="1197391"/>
            <a:ext cx="3086100" cy="5647443"/>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6744"/>
            <a:ext cx="2555776" cy="688474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5603" y="1197392"/>
            <a:ext cx="9111363" cy="1322070"/>
          </a:xfrm>
          <a:prstGeom prst="rect">
            <a:avLst/>
          </a:prstGeom>
        </p:spPr>
        <p:txBody>
          <a:bodyPr wrap="square">
            <a:spAutoFit/>
          </a:bodyPr>
          <a:lstStyle/>
          <a:p>
            <a:pPr algn="just"/>
            <a:r>
              <a:rPr lang="tr-TR" sz="2000" dirty="0">
                <a:latin typeface="Times New Roman" panose="02020603050405020304" pitchFamily="18" charset="0"/>
                <a:cs typeface="Times New Roman" panose="02020603050405020304" pitchFamily="18" charset="0"/>
              </a:rPr>
              <a:t>26/09/2022 tarihinde  Okul müdürü </a:t>
            </a:r>
            <a:r>
              <a:rPr lang="tr-TR" sz="2000" dirty="0" err="1">
                <a:latin typeface="Times New Roman" panose="02020603050405020304" pitchFamily="18" charset="0"/>
                <a:cs typeface="Times New Roman" panose="02020603050405020304" pitchFamily="18" charset="0"/>
              </a:rPr>
              <a:t>Omer</a:t>
            </a:r>
            <a:r>
              <a:rPr lang="tr-TR" sz="2000" dirty="0">
                <a:latin typeface="Times New Roman" panose="02020603050405020304" pitchFamily="18" charset="0"/>
                <a:cs typeface="Times New Roman" panose="02020603050405020304" pitchFamily="18" charset="0"/>
              </a:rPr>
              <a:t> PEKER tarafından </a:t>
            </a:r>
            <a:r>
              <a:rPr lang="tr-TR" sz="2000" b="1" dirty="0">
                <a:latin typeface="Times New Roman" panose="02020603050405020304" pitchFamily="18" charset="0"/>
                <a:cs typeface="Times New Roman" panose="02020603050405020304" pitchFamily="18" charset="0"/>
              </a:rPr>
              <a:t>velilere </a:t>
            </a:r>
            <a:r>
              <a:rPr lang="tr-TR" sz="2000" dirty="0">
                <a:latin typeface="Times New Roman" panose="02020603050405020304" pitchFamily="18" charset="0"/>
                <a:cs typeface="Times New Roman" panose="02020603050405020304" pitchFamily="18" charset="0"/>
              </a:rPr>
              <a:t>Hollanda'ya gidilmesi </a:t>
            </a:r>
            <a:r>
              <a:rPr lang="tr-TR" sz="2000" dirty="0" smtClean="0">
                <a:latin typeface="Times New Roman" panose="02020603050405020304" pitchFamily="18" charset="0"/>
                <a:cs typeface="Times New Roman" panose="02020603050405020304" pitchFamily="18" charset="0"/>
              </a:rPr>
              <a:t>sırasında </a:t>
            </a:r>
            <a:r>
              <a:rPr lang="tr-TR" sz="2000" dirty="0">
                <a:latin typeface="Times New Roman" panose="02020603050405020304" pitchFamily="18" charset="0"/>
                <a:cs typeface="Times New Roman" panose="02020603050405020304" pitchFamily="18" charset="0"/>
              </a:rPr>
              <a:t>dikkat edilecek noktalar ve öğrencilerin yapacakları stajlar hakkında bilgi verildi</a:t>
            </a:r>
            <a:r>
              <a:rPr lang="tr-TR" sz="2000" dirty="0" smtClean="0">
                <a:latin typeface="Times New Roman" panose="02020603050405020304" pitchFamily="18" charset="0"/>
                <a:cs typeface="Times New Roman" panose="02020603050405020304" pitchFamily="18" charset="0"/>
              </a:rPr>
              <a:t>. Ayrıca </a:t>
            </a:r>
            <a:r>
              <a:rPr lang="tr-TR" sz="2000" dirty="0">
                <a:latin typeface="Times New Roman" panose="02020603050405020304" pitchFamily="18" charset="0"/>
                <a:cs typeface="Times New Roman" panose="02020603050405020304" pitchFamily="18" charset="0"/>
              </a:rPr>
              <a:t>Hollanda kültürü hakkında bilgilendirme yapıldı</a:t>
            </a:r>
            <a:r>
              <a:rPr lang="tr-TR" sz="2000" dirty="0" smtClean="0">
                <a:latin typeface="Times New Roman" panose="02020603050405020304" pitchFamily="18" charset="0"/>
                <a:cs typeface="Times New Roman" panose="02020603050405020304" pitchFamily="18" charset="0"/>
              </a:rPr>
              <a:t>. </a:t>
            </a:r>
            <a:r>
              <a:rPr lang="tr-TR" sz="2000" dirty="0" err="1" smtClean="0">
                <a:latin typeface="Times New Roman" panose="02020603050405020304" pitchFamily="18" charset="0"/>
                <a:cs typeface="Times New Roman" panose="02020603050405020304" pitchFamily="18" charset="0"/>
              </a:rPr>
              <a:t>Ogrenci</a:t>
            </a:r>
            <a:r>
              <a:rPr lang="tr-TR" sz="2000" dirty="0" smtClean="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sözleşmeleri veliler tarafından imzalandı.</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64904"/>
            <a:ext cx="9136966" cy="432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268760"/>
            <a:ext cx="8804034" cy="1569660"/>
          </a:xfrm>
          <a:prstGeom prst="rect">
            <a:avLst/>
          </a:prstGeom>
          <a:noFill/>
        </p:spPr>
        <p:txBody>
          <a:bodyPr wrap="square" rtlCol="0">
            <a:spAutoFit/>
          </a:bodyPr>
          <a:lstStyle/>
          <a:p>
            <a:pPr algn="just"/>
            <a:r>
              <a:rPr lang="tr-TR" sz="2400" dirty="0">
                <a:latin typeface="Times New Roman" panose="02020603050405020304" pitchFamily="18" charset="0"/>
                <a:cs typeface="Times New Roman" panose="02020603050405020304" pitchFamily="18" charset="0"/>
              </a:rPr>
              <a:t>26/09/2022 tarihinde  Okul müdürü </a:t>
            </a:r>
            <a:r>
              <a:rPr lang="tr-TR" sz="2400" dirty="0" err="1">
                <a:latin typeface="Times New Roman" panose="02020603050405020304" pitchFamily="18" charset="0"/>
                <a:cs typeface="Times New Roman" panose="02020603050405020304" pitchFamily="18" charset="0"/>
              </a:rPr>
              <a:t>Omer</a:t>
            </a:r>
            <a:r>
              <a:rPr lang="tr-TR" sz="2400" dirty="0">
                <a:latin typeface="Times New Roman" panose="02020603050405020304" pitchFamily="18" charset="0"/>
                <a:cs typeface="Times New Roman" panose="02020603050405020304" pitchFamily="18" charset="0"/>
              </a:rPr>
              <a:t> PEKER tarafından  Hollanda'ya gidecek öğretmenlere </a:t>
            </a:r>
            <a:r>
              <a:rPr lang="tr-TR" sz="2400" dirty="0" smtClean="0">
                <a:latin typeface="Times New Roman" panose="02020603050405020304" pitchFamily="18" charset="0"/>
                <a:cs typeface="Times New Roman" panose="02020603050405020304" pitchFamily="18" charset="0"/>
              </a:rPr>
              <a:t>öğrencilerin </a:t>
            </a:r>
            <a:r>
              <a:rPr lang="tr-TR" sz="2400" dirty="0">
                <a:latin typeface="Times New Roman" panose="02020603050405020304" pitchFamily="18" charset="0"/>
                <a:cs typeface="Times New Roman" panose="02020603050405020304" pitchFamily="18" charset="0"/>
              </a:rPr>
              <a:t>staj yapacakları yer ve  stajlar hakkında bilgi verildi</a:t>
            </a:r>
            <a:r>
              <a:rPr lang="tr-TR" sz="2400" dirty="0" smtClean="0">
                <a:latin typeface="Times New Roman" panose="02020603050405020304" pitchFamily="18" charset="0"/>
                <a:cs typeface="Times New Roman" panose="02020603050405020304" pitchFamily="18" charset="0"/>
              </a:rPr>
              <a:t>. Kalacağımız </a:t>
            </a:r>
            <a:r>
              <a:rPr lang="tr-TR" sz="2400" dirty="0">
                <a:latin typeface="Times New Roman" panose="02020603050405020304" pitchFamily="18" charset="0"/>
                <a:cs typeface="Times New Roman" panose="02020603050405020304" pitchFamily="18" charset="0"/>
              </a:rPr>
              <a:t>otel hakkında bilgilendirme yapıldı</a:t>
            </a:r>
            <a:r>
              <a:rPr lang="tr-TR" sz="2400" dirty="0" smtClean="0">
                <a:latin typeface="Times New Roman" panose="02020603050405020304" pitchFamily="18" charset="0"/>
                <a:cs typeface="Times New Roman" panose="02020603050405020304" pitchFamily="18" charset="0"/>
              </a:rPr>
              <a:t>. Ayrıca </a:t>
            </a:r>
            <a:r>
              <a:rPr lang="tr-TR" sz="2400" dirty="0">
                <a:latin typeface="Times New Roman" panose="02020603050405020304" pitchFamily="18" charset="0"/>
                <a:cs typeface="Times New Roman" panose="02020603050405020304" pitchFamily="18" charset="0"/>
              </a:rPr>
              <a:t>Hollanda kültürü hakkında bilgilendirme yapıldı.</a:t>
            </a:r>
            <a:endParaRPr lang="tr-TR" sz="2400" dirty="0" smtClean="0">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924945"/>
            <a:ext cx="9147360"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72276"/>
            <a:ext cx="6231544" cy="119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7432" y="1268760"/>
            <a:ext cx="870705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052736"/>
            <a:ext cx="8804034" cy="1415772"/>
          </a:xfrm>
          <a:prstGeom prst="rect">
            <a:avLst/>
          </a:prstGeom>
          <a:noFill/>
        </p:spPr>
        <p:txBody>
          <a:bodyPr wrap="square" rtlCol="0">
            <a:spAutoFit/>
          </a:bodyPr>
          <a:lstStyle/>
          <a:p>
            <a:pPr algn="ctr"/>
            <a:r>
              <a:rPr lang="tr-TR" b="1" dirty="0">
                <a:solidFill>
                  <a:srgbClr val="FF0000"/>
                </a:solidFill>
                <a:latin typeface="Times New Roman" panose="02020603050405020304" pitchFamily="18" charset="0"/>
                <a:cs typeface="Times New Roman" panose="02020603050405020304" pitchFamily="18" charset="0"/>
              </a:rPr>
              <a:t>HAZIRLIK EĞİTİMLERİ -İŞ GÜVENLİĞİ EĞİTİMİ</a:t>
            </a:r>
          </a:p>
          <a:p>
            <a:pPr algn="just">
              <a:buFont typeface="Wingdings" panose="05000000000000000000" pitchFamily="2" charset="2"/>
              <a:buChar char="v"/>
            </a:pPr>
            <a:r>
              <a:rPr lang="tr-TR" dirty="0" smtClean="0">
                <a:latin typeface="Times New Roman" panose="02020603050405020304" pitchFamily="18" charset="0"/>
                <a:cs typeface="Times New Roman" panose="02020603050405020304" pitchFamily="18" charset="0"/>
              </a:rPr>
              <a:t>Öğrencilere </a:t>
            </a:r>
            <a:r>
              <a:rPr lang="tr-TR" dirty="0">
                <a:latin typeface="Times New Roman" panose="02020603050405020304" pitchFamily="18" charset="0"/>
                <a:cs typeface="Times New Roman" panose="02020603050405020304" pitchFamily="18" charset="0"/>
              </a:rPr>
              <a:t>iş yerlerinde sağlık ve güvenliğin neden önemli olduğu, farklı iş yerlerinde iş sağlığı ve güvenliğinin nasıl sağlanabileceği, sağlık ve güvenlik kuralları,  AB ülkelerindeki uygulamalar anlatıldı. </a:t>
            </a:r>
          </a:p>
          <a:p>
            <a:pPr algn="ctr"/>
            <a:endParaRPr lang="tr-TR" sz="1400" dirty="0">
              <a:latin typeface="Times New Roman" panose="02020603050405020304" pitchFamily="18" charset="0"/>
              <a:cs typeface="Times New Roman" panose="02020603050405020304" pitchFamily="18" charset="0"/>
            </a:endParaRPr>
          </a:p>
        </p:txBody>
      </p:sp>
      <p:sp>
        <p:nvSpPr>
          <p:cNvPr id="2" name="Dikdörtgen 1"/>
          <p:cNvSpPr/>
          <p:nvPr/>
        </p:nvSpPr>
        <p:spPr>
          <a:xfrm>
            <a:off x="310592" y="6167045"/>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2" y="2204864"/>
            <a:ext cx="8541873" cy="385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85936" y="1304456"/>
            <a:ext cx="8804034" cy="1478866"/>
          </a:xfrm>
          <a:prstGeom prst="rect">
            <a:avLst/>
          </a:prstGeom>
          <a:noFill/>
        </p:spPr>
        <p:txBody>
          <a:bodyPr wrap="square" rtlCol="0">
            <a:spAutoFit/>
          </a:bodyPr>
          <a:lstStyle/>
          <a:p>
            <a:pPr algn="ctr"/>
            <a:r>
              <a:rPr lang="tr-TR" sz="2800" b="1" dirty="0" smtClean="0">
                <a:solidFill>
                  <a:srgbClr val="FF0000"/>
                </a:solidFill>
                <a:latin typeface="Times New Roman" panose="02020603050405020304" pitchFamily="18" charset="0"/>
                <a:cs typeface="Times New Roman" panose="02020603050405020304" pitchFamily="18" charset="0"/>
              </a:rPr>
              <a:t>MESLEKİ </a:t>
            </a:r>
            <a:r>
              <a:rPr lang="tr-TR" sz="2800" b="1" dirty="0">
                <a:solidFill>
                  <a:srgbClr val="FF0000"/>
                </a:solidFill>
                <a:latin typeface="Times New Roman" panose="02020603050405020304" pitchFamily="18" charset="0"/>
                <a:cs typeface="Times New Roman" panose="02020603050405020304" pitchFamily="18" charset="0"/>
              </a:rPr>
              <a:t>HAZIRLIK EĞİTİMİ</a:t>
            </a:r>
          </a:p>
          <a:p>
            <a:pPr algn="just">
              <a:lnSpc>
                <a:spcPct val="115000"/>
              </a:lnSpc>
              <a:spcAft>
                <a:spcPts val="1000"/>
              </a:spcAft>
              <a:buFont typeface="Wingdings" panose="05000000000000000000" pitchFamily="2" charset="2"/>
              <a:buChar char="v"/>
            </a:pPr>
            <a:r>
              <a:rPr lang="tr-TR" dirty="0">
                <a:latin typeface="Times New Roman" panose="02020603050405020304" pitchFamily="18" charset="0"/>
                <a:ea typeface="Arial" panose="020B0604020202020204" pitchFamily="34" charset="0"/>
                <a:cs typeface="Times New Roman" panose="02020603050405020304" pitchFamily="18" charset="0"/>
              </a:rPr>
              <a:t>Müdür Yardımcısı  Özlem KAHRAMAN ve Sağlık Hizmetleri öğretmeni </a:t>
            </a:r>
            <a:r>
              <a:rPr lang="tr-TR" dirty="0" smtClean="0">
                <a:latin typeface="Times New Roman" panose="02020603050405020304" pitchFamily="18" charset="0"/>
                <a:ea typeface="Arial" panose="020B0604020202020204" pitchFamily="34" charset="0"/>
                <a:cs typeface="Times New Roman" panose="02020603050405020304" pitchFamily="18" charset="0"/>
              </a:rPr>
              <a:t>Gülay </a:t>
            </a:r>
            <a:r>
              <a:rPr lang="tr-TR" dirty="0" err="1" smtClean="0">
                <a:latin typeface="Times New Roman" panose="02020603050405020304" pitchFamily="18" charset="0"/>
                <a:ea typeface="Arial" panose="020B0604020202020204" pitchFamily="34" charset="0"/>
                <a:cs typeface="Times New Roman" panose="02020603050405020304" pitchFamily="18" charset="0"/>
              </a:rPr>
              <a:t>SÜTPINAR,Selma</a:t>
            </a:r>
            <a:r>
              <a:rPr lang="tr-TR" dirty="0" smtClean="0">
                <a:latin typeface="Times New Roman" panose="02020603050405020304" pitchFamily="18" charset="0"/>
                <a:ea typeface="Arial" panose="020B0604020202020204" pitchFamily="34" charset="0"/>
                <a:cs typeface="Times New Roman" panose="02020603050405020304" pitchFamily="18" charset="0"/>
              </a:rPr>
              <a:t> ÇELİK  ve Esra Nalan KEÇELİ tarafından </a:t>
            </a:r>
            <a:r>
              <a:rPr lang="tr-TR" dirty="0" smtClean="0">
                <a:latin typeface="Times New Roman" panose="02020603050405020304" pitchFamily="18" charset="0"/>
                <a:cs typeface="Times New Roman" panose="02020603050405020304" pitchFamily="18" charset="0"/>
              </a:rPr>
              <a:t>03-07/10/2022  </a:t>
            </a:r>
            <a:r>
              <a:rPr lang="tr-TR" dirty="0" smtClean="0">
                <a:latin typeface="Times New Roman" panose="02020603050405020304" pitchFamily="18" charset="0"/>
                <a:ea typeface="Arial" panose="020B0604020202020204" pitchFamily="34" charset="0"/>
                <a:cs typeface="Times New Roman" panose="02020603050405020304" pitchFamily="18" charset="0"/>
              </a:rPr>
              <a:t> </a:t>
            </a:r>
            <a:r>
              <a:rPr lang="tr-TR" dirty="0">
                <a:latin typeface="Times New Roman" panose="02020603050405020304" pitchFamily="18" charset="0"/>
                <a:ea typeface="Arial" panose="020B0604020202020204" pitchFamily="34" charset="0"/>
                <a:cs typeface="Times New Roman" panose="02020603050405020304" pitchFamily="18" charset="0"/>
              </a:rPr>
              <a:t>tarihleri arasında 15 saat olarak okulumuz konferans salonunda gerçekleştirildi. </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839745"/>
            <a:ext cx="8732026" cy="368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85936" y="1304456"/>
            <a:ext cx="8804034" cy="1476375"/>
          </a:xfrm>
          <a:prstGeom prst="rect">
            <a:avLst/>
          </a:prstGeom>
          <a:noFill/>
        </p:spPr>
        <p:txBody>
          <a:bodyPr wrap="square" rtlCol="0">
            <a:spAutoFit/>
          </a:bodyPr>
          <a:lstStyle/>
          <a:p>
            <a:pPr algn="ctr"/>
            <a:r>
              <a:rPr lang="tr-TR" sz="2800" b="1" dirty="0">
                <a:solidFill>
                  <a:srgbClr val="FF0000"/>
                </a:solidFill>
                <a:latin typeface="Times New Roman" panose="02020603050405020304" pitchFamily="18" charset="0"/>
                <a:cs typeface="Times New Roman" panose="02020603050405020304" pitchFamily="18" charset="0"/>
              </a:rPr>
              <a:t>İŞ PEDOGOJİSİ EĞİTİMİ</a:t>
            </a:r>
          </a:p>
          <a:p>
            <a:pPr algn="just">
              <a:lnSpc>
                <a:spcPct val="115000"/>
              </a:lnSpc>
              <a:spcAft>
                <a:spcPts val="1000"/>
              </a:spcAft>
              <a:buFont typeface="Wingdings" panose="05000000000000000000" pitchFamily="2" charset="2"/>
              <a:buChar char="v"/>
            </a:pPr>
            <a:r>
              <a:rPr lang="tr-TR" dirty="0">
                <a:latin typeface="Times New Roman" panose="02020603050405020304" pitchFamily="18" charset="0"/>
                <a:ea typeface="Arial" panose="020B0604020202020204" pitchFamily="34" charset="0"/>
                <a:cs typeface="Times New Roman" panose="02020603050405020304" pitchFamily="18" charset="0"/>
              </a:rPr>
              <a:t>Sağlık Hizmetleri öğretmeni </a:t>
            </a:r>
            <a:r>
              <a:rPr lang="tr-TR" dirty="0" smtClean="0">
                <a:latin typeface="Times New Roman" panose="02020603050405020304" pitchFamily="18" charset="0"/>
                <a:ea typeface="Arial" panose="020B0604020202020204" pitchFamily="34" charset="0"/>
                <a:cs typeface="Times New Roman" panose="02020603050405020304" pitchFamily="18" charset="0"/>
              </a:rPr>
              <a:t>Gülay </a:t>
            </a:r>
            <a:r>
              <a:rPr lang="tr-TR" dirty="0" err="1" smtClean="0">
                <a:latin typeface="Times New Roman" panose="02020603050405020304" pitchFamily="18" charset="0"/>
                <a:ea typeface="Arial" panose="020B0604020202020204" pitchFamily="34" charset="0"/>
                <a:cs typeface="Times New Roman" panose="02020603050405020304" pitchFamily="18" charset="0"/>
              </a:rPr>
              <a:t>SÜTPINAR,Selma</a:t>
            </a:r>
            <a:r>
              <a:rPr lang="tr-TR" dirty="0" smtClean="0">
                <a:latin typeface="Times New Roman" panose="02020603050405020304" pitchFamily="18" charset="0"/>
                <a:ea typeface="Arial" panose="020B0604020202020204" pitchFamily="34" charset="0"/>
                <a:cs typeface="Times New Roman" panose="02020603050405020304" pitchFamily="18" charset="0"/>
              </a:rPr>
              <a:t> ÇELİK  ve Esra Nalan KEÇELİ tarafından </a:t>
            </a:r>
            <a:r>
              <a:rPr lang="tr-TR" dirty="0" smtClean="0">
                <a:latin typeface="Times New Roman" panose="02020603050405020304" pitchFamily="18" charset="0"/>
                <a:cs typeface="Times New Roman" panose="02020603050405020304" pitchFamily="18" charset="0"/>
              </a:rPr>
              <a:t>03-04/10/2022  </a:t>
            </a:r>
            <a:r>
              <a:rPr lang="tr-TR" dirty="0" smtClean="0">
                <a:latin typeface="Times New Roman" panose="02020603050405020304" pitchFamily="18" charset="0"/>
                <a:ea typeface="Arial" panose="020B0604020202020204" pitchFamily="34" charset="0"/>
                <a:cs typeface="Times New Roman" panose="02020603050405020304" pitchFamily="18" charset="0"/>
              </a:rPr>
              <a:t> </a:t>
            </a:r>
            <a:r>
              <a:rPr lang="tr-TR" dirty="0">
                <a:latin typeface="Times New Roman" panose="02020603050405020304" pitchFamily="18" charset="0"/>
                <a:ea typeface="Arial" panose="020B0604020202020204" pitchFamily="34" charset="0"/>
                <a:cs typeface="Times New Roman" panose="02020603050405020304" pitchFamily="18" charset="0"/>
              </a:rPr>
              <a:t>tarihleri arasında 4 saat olarak okulumuz konferans salonunda gerçekleştirildi. </a:t>
            </a:r>
          </a:p>
        </p:txBody>
      </p:sp>
      <p:pic>
        <p:nvPicPr>
          <p:cNvPr id="2" name="Picture 1"/>
          <p:cNvPicPr>
            <a:picLocks noChangeAspect="1"/>
          </p:cNvPicPr>
          <p:nvPr/>
        </p:nvPicPr>
        <p:blipFill>
          <a:blip r:embed="rId4"/>
          <a:stretch>
            <a:fillRect/>
          </a:stretch>
        </p:blipFill>
        <p:spPr>
          <a:xfrm>
            <a:off x="247015" y="2853055"/>
            <a:ext cx="8682355" cy="40138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69987" y="1268760"/>
            <a:ext cx="8804034" cy="1814830"/>
          </a:xfrm>
          <a:prstGeom prst="rect">
            <a:avLst/>
          </a:prstGeom>
          <a:noFill/>
        </p:spPr>
        <p:txBody>
          <a:bodyPr wrap="square" rtlCol="0">
            <a:spAutoFit/>
          </a:bodyPr>
          <a:lstStyle/>
          <a:p>
            <a:pPr algn="just"/>
            <a:r>
              <a:rPr lang="tr-TR" sz="1600" b="1" dirty="0">
                <a:solidFill>
                  <a:srgbClr val="FF0000"/>
                </a:solidFill>
                <a:latin typeface="Times New Roman" panose="02020603050405020304" pitchFamily="18" charset="0"/>
                <a:cs typeface="Times New Roman" panose="02020603050405020304" pitchFamily="18" charset="0"/>
              </a:rPr>
              <a:t> İNGİLİZCE  HAZIRLIK EĞİTİMİ</a:t>
            </a:r>
            <a:r>
              <a:rPr lang="tr-TR" sz="1600" dirty="0">
                <a:solidFill>
                  <a:srgbClr val="FF0000"/>
                </a:solidFill>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v"/>
            </a:pPr>
            <a:r>
              <a:rPr lang="tr-TR" sz="1600" dirty="0">
                <a:latin typeface="Times New Roman" panose="02020603050405020304" pitchFamily="18" charset="0"/>
                <a:cs typeface="Times New Roman" panose="02020603050405020304" pitchFamily="18" charset="0"/>
              </a:rPr>
              <a:t>Okulumuz İngilizce Öğretmenleri Rasime   İLHAN ve  Meryem BİRDANE  hareketliliğe katılan öğrencilerimize </a:t>
            </a:r>
            <a:r>
              <a:rPr lang="tr-TR" sz="1600" dirty="0" smtClean="0">
                <a:latin typeface="Times New Roman" panose="02020603050405020304" pitchFamily="18" charset="0"/>
                <a:cs typeface="Times New Roman" panose="02020603050405020304" pitchFamily="18" charset="0"/>
                <a:sym typeface="+mn-ea"/>
              </a:rPr>
              <a:t>12.09.2022-10. 10.2022 </a:t>
            </a:r>
            <a:r>
              <a:rPr lang="tr-TR" sz="1600" dirty="0">
                <a:latin typeface="Times New Roman" panose="02020603050405020304" pitchFamily="18" charset="0"/>
                <a:cs typeface="Times New Roman" panose="02020603050405020304" pitchFamily="18" charset="0"/>
                <a:sym typeface="+mn-ea"/>
              </a:rPr>
              <a:t>tarihleri arasında  40 saat olarak okulumuz konferans salonunda </a:t>
            </a:r>
            <a:r>
              <a:rPr lang="tr-TR" sz="1600" b="1" dirty="0">
                <a:latin typeface="Times New Roman" panose="02020603050405020304" pitchFamily="18" charset="0"/>
                <a:cs typeface="Times New Roman" panose="02020603050405020304" pitchFamily="18" charset="0"/>
                <a:sym typeface="+mn-ea"/>
              </a:rPr>
              <a:t>İngilizce Hazırlık Eğitimi </a:t>
            </a:r>
            <a:r>
              <a:rPr lang="tr-TR" sz="1600" dirty="0">
                <a:latin typeface="Times New Roman" panose="02020603050405020304" pitchFamily="18" charset="0"/>
                <a:cs typeface="Times New Roman" panose="02020603050405020304" pitchFamily="18" charset="0"/>
                <a:sym typeface="+mn-ea"/>
              </a:rPr>
              <a:t>gerçekleştirildi. </a:t>
            </a:r>
            <a:endParaRPr lang="tr-TR" sz="16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tr-TR" sz="1600" dirty="0">
                <a:latin typeface="Times New Roman" panose="02020603050405020304" pitchFamily="18" charset="0"/>
                <a:cs typeface="Times New Roman" panose="02020603050405020304" pitchFamily="18" charset="0"/>
              </a:rPr>
              <a:t> EU Academy' de yer alan English Placement Test''le ilgili bilgilendirmeler yapıldı. Bütün öğrencilerimiz İngilizce seviye belirleme  sınavina katıldılar ve sonuçlarini aldılar .</a:t>
            </a:r>
          </a:p>
          <a:p>
            <a:pPr algn="just"/>
            <a:endParaRPr lang="tr-TR" sz="1600" dirty="0">
              <a:latin typeface="Times New Roman" panose="02020603050405020304" pitchFamily="18" charset="0"/>
              <a:cs typeface="Times New Roman" panose="02020603050405020304" pitchFamily="18" charset="0"/>
            </a:endParaRPr>
          </a:p>
        </p:txBody>
      </p:sp>
      <p:sp>
        <p:nvSpPr>
          <p:cNvPr id="6" name="Dikdörtgen 5"/>
          <p:cNvSpPr/>
          <p:nvPr/>
        </p:nvSpPr>
        <p:spPr>
          <a:xfrm>
            <a:off x="310592" y="6362164"/>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pic>
        <p:nvPicPr>
          <p:cNvPr id="2" name="Picture 1"/>
          <p:cNvPicPr>
            <a:picLocks noChangeAspect="1"/>
          </p:cNvPicPr>
          <p:nvPr/>
        </p:nvPicPr>
        <p:blipFill>
          <a:blip r:embed="rId3"/>
          <a:stretch>
            <a:fillRect/>
          </a:stretch>
        </p:blipFill>
        <p:spPr>
          <a:xfrm>
            <a:off x="5597525" y="2851785"/>
            <a:ext cx="3376295" cy="3538855"/>
          </a:xfrm>
          <a:prstGeom prst="rect">
            <a:avLst/>
          </a:prstGeom>
        </p:spPr>
      </p:pic>
      <p:pic>
        <p:nvPicPr>
          <p:cNvPr id="3" name="Picture 2"/>
          <p:cNvPicPr>
            <a:picLocks noChangeAspect="1"/>
          </p:cNvPicPr>
          <p:nvPr/>
        </p:nvPicPr>
        <p:blipFill>
          <a:blip r:embed="rId4"/>
          <a:stretch>
            <a:fillRect/>
          </a:stretch>
        </p:blipFill>
        <p:spPr>
          <a:xfrm>
            <a:off x="251460" y="2837180"/>
            <a:ext cx="5028565" cy="35680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268760"/>
            <a:ext cx="8804034" cy="1754326"/>
          </a:xfrm>
          <a:prstGeom prst="rect">
            <a:avLst/>
          </a:prstGeom>
          <a:noFill/>
        </p:spPr>
        <p:txBody>
          <a:bodyPr wrap="square" rtlCol="0">
            <a:spAutoFit/>
          </a:bodyPr>
          <a:lstStyle/>
          <a:p>
            <a:pPr algn="ctr"/>
            <a:r>
              <a:rPr lang="tr-TR" sz="2800" b="1" dirty="0">
                <a:solidFill>
                  <a:srgbClr val="FF0000"/>
                </a:solidFill>
                <a:latin typeface="Times New Roman" panose="02020603050405020304" pitchFamily="18" charset="0"/>
                <a:cs typeface="Times New Roman" panose="02020603050405020304" pitchFamily="18" charset="0"/>
              </a:rPr>
              <a:t> KÜLTÜREL HAZIRLIK EĞİTİMİ </a:t>
            </a:r>
            <a:endParaRPr lang="tr-TR" sz="2800" dirty="0">
              <a:solidFill>
                <a:srgbClr val="FF000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r>
              <a:rPr lang="tr-TR" sz="1600" dirty="0">
                <a:latin typeface="Times New Roman" panose="02020603050405020304" pitchFamily="18" charset="0"/>
                <a:cs typeface="Times New Roman" panose="02020603050405020304" pitchFamily="18" charset="0"/>
              </a:rPr>
              <a:t>İngilizce Öğretmeni  Meryem BİRDANE  tarafından </a:t>
            </a:r>
            <a:r>
              <a:rPr lang="tr-TR" sz="1600" dirty="0" smtClean="0">
                <a:latin typeface="Times New Roman" panose="02020603050405020304" pitchFamily="18" charset="0"/>
                <a:cs typeface="Times New Roman" panose="02020603050405020304" pitchFamily="18" charset="0"/>
              </a:rPr>
              <a:t>06.10.2022 </a:t>
            </a:r>
            <a:r>
              <a:rPr lang="tr-TR" sz="1600" dirty="0">
                <a:latin typeface="Times New Roman" panose="02020603050405020304" pitchFamily="18" charset="0"/>
                <a:cs typeface="Times New Roman" panose="02020603050405020304" pitchFamily="18" charset="0"/>
              </a:rPr>
              <a:t>tarihinde 2 saat olarak okulumuz konferans salonunda gerçekleştirildi.</a:t>
            </a:r>
          </a:p>
          <a:p>
            <a:pPr algn="just">
              <a:buFont typeface="Wingdings" panose="05000000000000000000" pitchFamily="2" charset="2"/>
              <a:buChar char="v"/>
            </a:pPr>
            <a:r>
              <a:rPr lang="tr-TR" sz="1600" dirty="0">
                <a:latin typeface="Times New Roman" panose="02020603050405020304" pitchFamily="18" charset="0"/>
                <a:cs typeface="Times New Roman" panose="02020603050405020304" pitchFamily="18" charset="0"/>
              </a:rPr>
              <a:t>Kültürel hazırlık eğitiminde    gidecekleri ülkenin </a:t>
            </a:r>
            <a:r>
              <a:rPr lang="tr-TR" sz="1600" dirty="0" smtClean="0">
                <a:latin typeface="Times New Roman" panose="02020603050405020304" pitchFamily="18" charset="0"/>
                <a:cs typeface="Times New Roman" panose="02020603050405020304" pitchFamily="18" charset="0"/>
              </a:rPr>
              <a:t>(Hollanda ) </a:t>
            </a:r>
            <a:r>
              <a:rPr lang="tr-TR" sz="1600" dirty="0">
                <a:latin typeface="Times New Roman" panose="02020603050405020304" pitchFamily="18" charset="0"/>
                <a:cs typeface="Times New Roman" panose="02020603050405020304" pitchFamily="18" charset="0"/>
              </a:rPr>
              <a:t>yapısı, kültürlerarası bir çevrede nasıl yaşayacakları ve nasıl çalışacakları, yemekleri, konaklama yeri, dili, ekonomisi, yaşam şartları hakkında 2 ders saati kültürel hazırlık </a:t>
            </a:r>
            <a:r>
              <a:rPr lang="tr-TR" sz="1600" dirty="0" smtClean="0">
                <a:latin typeface="Times New Roman" panose="02020603050405020304" pitchFamily="18" charset="0"/>
                <a:cs typeface="Times New Roman" panose="02020603050405020304" pitchFamily="18" charset="0"/>
              </a:rPr>
              <a:t>verildi.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92" y="3023086"/>
            <a:ext cx="8581888" cy="3339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10592" y="6362164"/>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268760"/>
            <a:ext cx="8804034" cy="768350"/>
          </a:xfrm>
          <a:prstGeom prst="rect">
            <a:avLst/>
          </a:prstGeom>
          <a:noFill/>
        </p:spPr>
        <p:txBody>
          <a:bodyPr wrap="square" rtlCol="0">
            <a:spAutoFit/>
          </a:bodyPr>
          <a:lstStyle/>
          <a:p>
            <a:pPr algn="ctr"/>
            <a:r>
              <a:rPr lang="tr-TR" sz="2800" b="1" dirty="0">
                <a:solidFill>
                  <a:srgbClr val="FF0000"/>
                </a:solidFill>
                <a:latin typeface="Times New Roman" panose="02020603050405020304" pitchFamily="18" charset="0"/>
                <a:cs typeface="Times New Roman" panose="02020603050405020304" pitchFamily="18" charset="0"/>
              </a:rPr>
              <a:t> AVRUPA’DA İŞ DİSİPLİNİ</a:t>
            </a:r>
          </a:p>
          <a:p>
            <a:pPr algn="ctr"/>
            <a:endParaRPr lang="tr-TR" sz="1600" dirty="0" smtClean="0">
              <a:latin typeface="Times New Roman" panose="02020603050405020304" pitchFamily="18" charset="0"/>
              <a:cs typeface="Times New Roman" panose="02020603050405020304" pitchFamily="18" charset="0"/>
            </a:endParaRPr>
          </a:p>
        </p:txBody>
      </p:sp>
      <p:sp>
        <p:nvSpPr>
          <p:cNvPr id="6" name="Dikdörtgen 5"/>
          <p:cNvSpPr/>
          <p:nvPr/>
        </p:nvSpPr>
        <p:spPr>
          <a:xfrm>
            <a:off x="310592" y="6362164"/>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pic>
        <p:nvPicPr>
          <p:cNvPr id="2" name="Picture 1"/>
          <p:cNvPicPr>
            <a:picLocks noChangeAspect="1"/>
          </p:cNvPicPr>
          <p:nvPr/>
        </p:nvPicPr>
        <p:blipFill>
          <a:blip r:embed="rId3"/>
          <a:stretch>
            <a:fillRect/>
          </a:stretch>
        </p:blipFill>
        <p:spPr>
          <a:xfrm>
            <a:off x="395605" y="2493010"/>
            <a:ext cx="2185035" cy="3550920"/>
          </a:xfrm>
          <a:prstGeom prst="rect">
            <a:avLst/>
          </a:prstGeom>
        </p:spPr>
      </p:pic>
      <p:sp>
        <p:nvSpPr>
          <p:cNvPr id="3" name="Text Box 2"/>
          <p:cNvSpPr txBox="1"/>
          <p:nvPr/>
        </p:nvSpPr>
        <p:spPr>
          <a:xfrm>
            <a:off x="323850" y="1772920"/>
            <a:ext cx="8421370" cy="645160"/>
          </a:xfrm>
          <a:prstGeom prst="rect">
            <a:avLst/>
          </a:prstGeom>
          <a:noFill/>
        </p:spPr>
        <p:txBody>
          <a:bodyPr wrap="square" rtlCol="0">
            <a:spAutoFit/>
          </a:bodyPr>
          <a:lstStyle/>
          <a:p>
            <a:r>
              <a:rPr lang="tr-TR" altLang="en-US"/>
              <a:t>Okul Müdürü Ömer PEKER tarafından 2-22.10.2022 tarihleri arasında öğrencilere Avrupa’da İş Disiplini eğitimi verildi. </a:t>
            </a:r>
          </a:p>
        </p:txBody>
      </p:sp>
      <p:pic>
        <p:nvPicPr>
          <p:cNvPr id="5" name="Picture 4"/>
          <p:cNvPicPr>
            <a:picLocks noChangeAspect="1"/>
          </p:cNvPicPr>
          <p:nvPr/>
        </p:nvPicPr>
        <p:blipFill>
          <a:blip r:embed="rId4"/>
          <a:stretch>
            <a:fillRect/>
          </a:stretch>
        </p:blipFill>
        <p:spPr>
          <a:xfrm>
            <a:off x="6012180" y="2527935"/>
            <a:ext cx="2491105" cy="3645535"/>
          </a:xfrm>
          <a:prstGeom prst="rect">
            <a:avLst/>
          </a:prstGeom>
        </p:spPr>
      </p:pic>
      <p:pic>
        <p:nvPicPr>
          <p:cNvPr id="7" name="Picture 6"/>
          <p:cNvPicPr>
            <a:picLocks noChangeAspect="1"/>
          </p:cNvPicPr>
          <p:nvPr/>
        </p:nvPicPr>
        <p:blipFill>
          <a:blip r:embed="rId5"/>
          <a:stretch>
            <a:fillRect/>
          </a:stretch>
        </p:blipFill>
        <p:spPr>
          <a:xfrm>
            <a:off x="3060065" y="2493010"/>
            <a:ext cx="2350770" cy="36436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9512" y="1268760"/>
            <a:ext cx="8804034" cy="1015663"/>
          </a:xfrm>
          <a:prstGeom prst="rect">
            <a:avLst/>
          </a:prstGeom>
          <a:noFill/>
        </p:spPr>
        <p:txBody>
          <a:bodyPr wrap="square" rtlCol="0">
            <a:spAutoFit/>
          </a:bodyPr>
          <a:lstStyle/>
          <a:p>
            <a:pPr algn="ctr"/>
            <a:r>
              <a:rPr lang="tr-TR" sz="2000" b="1" dirty="0" smtClean="0">
                <a:solidFill>
                  <a:srgbClr val="FF0000"/>
                </a:solidFill>
                <a:latin typeface="Times New Roman" panose="02020603050405020304" pitchFamily="18" charset="0"/>
                <a:cs typeface="Times New Roman" panose="02020603050405020304" pitchFamily="18" charset="0"/>
              </a:rPr>
              <a:t>HOLLANDA </a:t>
            </a:r>
            <a:r>
              <a:rPr lang="tr-TR" sz="2000" b="1" dirty="0">
                <a:solidFill>
                  <a:srgbClr val="FF0000"/>
                </a:solidFill>
                <a:latin typeface="Times New Roman" panose="02020603050405020304" pitchFamily="18" charset="0"/>
                <a:cs typeface="Times New Roman" panose="02020603050405020304" pitchFamily="18" charset="0"/>
              </a:rPr>
              <a:t>KÜLTÜRÜ VE YAŞAM TARZLARI  HAZIRLIK EĞİTİMİ </a:t>
            </a:r>
            <a:endParaRPr lang="tr-TR" sz="2000" b="1" dirty="0" smtClean="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tr-TR" sz="2000" dirty="0" smtClean="0">
                <a:latin typeface="Times New Roman" panose="02020603050405020304" pitchFamily="18" charset="0"/>
                <a:cs typeface="Times New Roman" panose="02020603050405020304" pitchFamily="18" charset="0"/>
              </a:rPr>
              <a:t>Okul </a:t>
            </a:r>
            <a:r>
              <a:rPr lang="tr-TR" sz="2000" dirty="0">
                <a:latin typeface="Times New Roman" panose="02020603050405020304" pitchFamily="18" charset="0"/>
                <a:cs typeface="Times New Roman" panose="02020603050405020304" pitchFamily="18" charset="0"/>
              </a:rPr>
              <a:t>Rehber Öğretmeni Sevda DOĞAN  tarafından </a:t>
            </a:r>
            <a:r>
              <a:rPr lang="tr-TR" sz="2000" dirty="0" smtClean="0">
                <a:latin typeface="Times New Roman" panose="02020603050405020304" pitchFamily="18" charset="0"/>
                <a:cs typeface="Times New Roman" panose="02020603050405020304" pitchFamily="18" charset="0"/>
              </a:rPr>
              <a:t>29-30.09.2022 tarihinde </a:t>
            </a:r>
            <a:r>
              <a:rPr lang="tr-TR" sz="2000" dirty="0">
                <a:latin typeface="Times New Roman" panose="02020603050405020304" pitchFamily="18" charset="0"/>
                <a:cs typeface="Times New Roman" panose="02020603050405020304" pitchFamily="18" charset="0"/>
              </a:rPr>
              <a:t>4 saat olarak okulumuz konferans salonunda gerçekleştirildi.</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18" y="2348880"/>
            <a:ext cx="864905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10592" y="6300609"/>
            <a:ext cx="8541873" cy="584775"/>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r>
              <a:rPr lang="tr-TR"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402083"/>
            <a:ext cx="4562472" cy="297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9" y="2708920"/>
            <a:ext cx="435933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79512" y="1239049"/>
            <a:ext cx="8856984" cy="1015663"/>
          </a:xfrm>
          <a:prstGeom prst="rect">
            <a:avLst/>
          </a:prstGeom>
        </p:spPr>
        <p:txBody>
          <a:bodyPr wrap="square">
            <a:spAutoFit/>
          </a:bodyPr>
          <a:lstStyle/>
          <a:p>
            <a:pPr algn="ctr"/>
            <a:r>
              <a:rPr lang="tr-TR" sz="2400" b="1" dirty="0">
                <a:solidFill>
                  <a:srgbClr val="FF0000"/>
                </a:solidFill>
                <a:latin typeface="Times New Roman" panose="02020603050405020304" pitchFamily="18" charset="0"/>
                <a:cs typeface="Times New Roman" panose="02020603050405020304" pitchFamily="18" charset="0"/>
              </a:rPr>
              <a:t>İLK YARDIM  HAZIRLIK EĞİTİMİ </a:t>
            </a:r>
          </a:p>
          <a:p>
            <a:pPr>
              <a:buFont typeface="Wingdings" panose="05000000000000000000" pitchFamily="2" charset="2"/>
              <a:buChar char="v"/>
            </a:pPr>
            <a:r>
              <a:rPr lang="tr-TR" dirty="0">
                <a:latin typeface="Times New Roman" panose="02020603050405020304" pitchFamily="18" charset="0"/>
                <a:cs typeface="Times New Roman" panose="02020603050405020304" pitchFamily="18" charset="0"/>
              </a:rPr>
              <a:t>İlk Yardım Eğitmeni Esin KAYAHAN  tarafından </a:t>
            </a:r>
            <a:r>
              <a:rPr lang="tr-TR" dirty="0" smtClean="0">
                <a:latin typeface="Times New Roman" panose="02020603050405020304" pitchFamily="18" charset="0"/>
                <a:cs typeface="Times New Roman" panose="02020603050405020304" pitchFamily="18" charset="0"/>
              </a:rPr>
              <a:t>30.09.2022 </a:t>
            </a:r>
            <a:r>
              <a:rPr lang="tr-TR" dirty="0">
                <a:latin typeface="Times New Roman" panose="02020603050405020304" pitchFamily="18" charset="0"/>
                <a:cs typeface="Times New Roman" panose="02020603050405020304" pitchFamily="18" charset="0"/>
              </a:rPr>
              <a:t>tarihinde 2 saat olarak okulumuz </a:t>
            </a:r>
            <a:r>
              <a:rPr lang="tr-TR" dirty="0" smtClean="0">
                <a:latin typeface="Times New Roman" panose="02020603050405020304" pitchFamily="18" charset="0"/>
                <a:cs typeface="Times New Roman" panose="02020603050405020304" pitchFamily="18" charset="0"/>
              </a:rPr>
              <a:t>Konferans Salonunda gerçekleştirildi</a:t>
            </a:r>
            <a:r>
              <a:rPr lang="tr-TR" dirty="0">
                <a:latin typeface="Times New Roman" panose="02020603050405020304" pitchFamily="18" charset="0"/>
                <a:cs typeface="Times New Roman" panose="02020603050405020304" pitchFamily="18" charset="0"/>
              </a:rPr>
              <a:t>. Temel İlk yardım bilgisi verildi.</a:t>
            </a:r>
          </a:p>
        </p:txBody>
      </p:sp>
      <p:sp>
        <p:nvSpPr>
          <p:cNvPr id="8" name="Dikdörtgen 7"/>
          <p:cNvSpPr/>
          <p:nvPr/>
        </p:nvSpPr>
        <p:spPr>
          <a:xfrm>
            <a:off x="310592" y="6167045"/>
            <a:ext cx="8541873" cy="523220"/>
          </a:xfrm>
          <a:prstGeom prst="rect">
            <a:avLst/>
          </a:prstGeom>
        </p:spPr>
        <p:txBody>
          <a:bodyPr wrap="square">
            <a:spAutoFit/>
          </a:bodyPr>
          <a:lstStyle/>
          <a:p>
            <a:pPr lvl="0" algn="ctr"/>
            <a:r>
              <a:rPr lang="tr-TR" sz="1400" kern="0" dirty="0">
                <a:solidFill>
                  <a:prstClr val="black"/>
                </a:solidFill>
                <a:latin typeface="Times New Roman" panose="02020603050405020304" pitchFamily="18" charset="0"/>
                <a:cs typeface="Times New Roman" panose="02020603050405020304" pitchFamily="18" charset="0"/>
              </a:rPr>
              <a:t>FACEBOOK LİNKİ: </a:t>
            </a:r>
            <a:endParaRPr lang="tr-TR" sz="1400" dirty="0" smtClean="0">
              <a:latin typeface="Times New Roman" panose="02020603050405020304" pitchFamily="18" charset="0"/>
              <a:cs typeface="Times New Roman" panose="02020603050405020304" pitchFamily="18" charset="0"/>
            </a:endParaRPr>
          </a:p>
          <a:p>
            <a:pPr algn="ctr"/>
            <a:r>
              <a:rPr lang="tr-TR" sz="1400" dirty="0" smtClean="0">
                <a:latin typeface="Times New Roman" panose="02020603050405020304" pitchFamily="18" charset="0"/>
                <a:cs typeface="Times New Roman" panose="02020603050405020304" pitchFamily="18" charset="0"/>
              </a:rPr>
              <a:t>https</a:t>
            </a:r>
            <a:r>
              <a:rPr lang="tr-TR" sz="1400" dirty="0">
                <a:latin typeface="Times New Roman" panose="02020603050405020304" pitchFamily="18" charset="0"/>
                <a:cs typeface="Times New Roman" panose="02020603050405020304" pitchFamily="18" charset="0"/>
              </a:rPr>
              <a:t>://www.facebook.com/groups/1427088654470199/permalink/1435093453669719/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395536" y="1340768"/>
            <a:ext cx="8352928" cy="1261884"/>
          </a:xfrm>
          <a:prstGeom prst="rect">
            <a:avLst/>
          </a:prstGeom>
        </p:spPr>
        <p:txBody>
          <a:bodyPr wrap="square">
            <a:spAutoFit/>
          </a:bodyPr>
          <a:lstStyle/>
          <a:p>
            <a:r>
              <a:rPr lang="tr-TR" sz="2000" b="1" dirty="0">
                <a:solidFill>
                  <a:srgbClr val="FF0000"/>
                </a:solidFill>
                <a:latin typeface="Times New Roman" panose="02020603050405020304" pitchFamily="18" charset="0"/>
                <a:cs typeface="Times New Roman" panose="02020603050405020304" pitchFamily="18" charset="0"/>
              </a:rPr>
              <a:t>BÖLGE HAKKINDA BİLGİ  HAZIRLIK </a:t>
            </a:r>
            <a:r>
              <a:rPr lang="tr-TR" sz="2000" b="1" dirty="0" smtClean="0">
                <a:solidFill>
                  <a:srgbClr val="FF0000"/>
                </a:solidFill>
                <a:latin typeface="Times New Roman" panose="02020603050405020304" pitchFamily="18" charset="0"/>
                <a:cs typeface="Times New Roman" panose="02020603050405020304" pitchFamily="18" charset="0"/>
              </a:rPr>
              <a:t>EĞİTİMİ</a:t>
            </a:r>
          </a:p>
          <a:p>
            <a:endParaRPr lang="tr-TR" sz="2000"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tr-TR" dirty="0" smtClean="0">
                <a:latin typeface="Times New Roman" panose="02020603050405020304" pitchFamily="18" charset="0"/>
                <a:cs typeface="Times New Roman" panose="02020603050405020304" pitchFamily="18" charset="0"/>
              </a:rPr>
              <a:t>Özlem KAHRAMAN ve Ömer  Kadri YILMAZ tarafından 06.10.2022 tarihinde </a:t>
            </a:r>
            <a:r>
              <a:rPr lang="tr-TR" dirty="0">
                <a:latin typeface="Times New Roman" panose="02020603050405020304" pitchFamily="18" charset="0"/>
                <a:cs typeface="Times New Roman" panose="02020603050405020304" pitchFamily="18" charset="0"/>
              </a:rPr>
              <a:t>1 saat olarak okulumuz konferans salonunda gerçekleştirildi.</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26" y="2602652"/>
            <a:ext cx="8328809" cy="374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395536" y="1340768"/>
            <a:ext cx="8352928" cy="922020"/>
          </a:xfrm>
          <a:prstGeom prst="rect">
            <a:avLst/>
          </a:prstGeom>
        </p:spPr>
        <p:txBody>
          <a:bodyPr wrap="square">
            <a:spAutoFit/>
          </a:bodyPr>
          <a:lstStyle/>
          <a:p>
            <a:r>
              <a:rPr lang="tr-TR" dirty="0" smtClean="0">
                <a:latin typeface="Times New Roman" panose="02020603050405020304" pitchFamily="18" charset="0"/>
                <a:cs typeface="Times New Roman" panose="02020603050405020304" pitchFamily="18" charset="0"/>
              </a:rPr>
              <a:t>Okul Müdürü Ömer PEKER  tarafından 11.10.2022 tarihinde öğretmenlere son bilgi toplantısı yapıldı. 12.10.2022 tarihinde saat 02:30’da İstanbul’a hareket edileceği için  öğrencilere whattsapp üzerinden son duyurular yapıldı.</a:t>
            </a:r>
            <a:endParaRPr lang="tr-TR" dirty="0">
              <a:latin typeface="Times New Roman" panose="02020603050405020304" pitchFamily="18" charset="0"/>
              <a:cs typeface="Times New Roman" panose="02020603050405020304" pitchFamily="18" charset="0"/>
            </a:endParaRPr>
          </a:p>
        </p:txBody>
      </p:sp>
      <p:pic>
        <p:nvPicPr>
          <p:cNvPr id="2" name="Picture 1" descr="740c38d8-ce53-4301-9921-389ae76e6fc2"/>
          <p:cNvPicPr>
            <a:picLocks noChangeAspect="1"/>
          </p:cNvPicPr>
          <p:nvPr/>
        </p:nvPicPr>
        <p:blipFill>
          <a:blip r:embed="rId4"/>
          <a:stretch>
            <a:fillRect/>
          </a:stretch>
        </p:blipFill>
        <p:spPr>
          <a:xfrm>
            <a:off x="35560" y="2489200"/>
            <a:ext cx="9071610" cy="4368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344816" cy="2159496"/>
          </a:xfrm>
        </p:spPr>
        <p:txBody>
          <a:bodyPr>
            <a:normAutofit fontScale="90000"/>
          </a:bodyPr>
          <a:lstStyle/>
          <a:p>
            <a:pPr algn="ctr"/>
            <a:r>
              <a:rPr lang="tr-TR" b="1" dirty="0" smtClean="0">
                <a:latin typeface="Times New Roman" panose="02020603050405020304" pitchFamily="18" charset="0"/>
                <a:cs typeface="Times New Roman" panose="02020603050405020304" pitchFamily="18" charset="0"/>
              </a:rPr>
              <a:t/>
            </a:r>
            <a:br>
              <a:rPr lang="tr-TR" b="1" dirty="0" smtClean="0">
                <a:latin typeface="Times New Roman" panose="02020603050405020304" pitchFamily="18" charset="0"/>
                <a:cs typeface="Times New Roman" panose="02020603050405020304" pitchFamily="18" charset="0"/>
              </a:rPr>
            </a:br>
            <a:r>
              <a:rPr lang="tr-TR" b="1" dirty="0" smtClean="0">
                <a:latin typeface="Times New Roman" panose="02020603050405020304" pitchFamily="18" charset="0"/>
                <a:cs typeface="Times New Roman" panose="02020603050405020304" pitchFamily="18" charset="0"/>
              </a:rPr>
              <a:t>AB </a:t>
            </a:r>
            <a:r>
              <a:rPr lang="tr-TR" b="1" dirty="0">
                <a:latin typeface="Times New Roman" panose="02020603050405020304" pitchFamily="18" charset="0"/>
                <a:cs typeface="Times New Roman" panose="02020603050405020304" pitchFamily="18" charset="0"/>
              </a:rPr>
              <a:t>ÜLKELERİNDE YAŞLI BAKIM VE PALYATİF BAKIM UYGULAMALARI</a:t>
            </a:r>
            <a:br>
              <a:rPr lang="tr-TR" b="1" dirty="0">
                <a:latin typeface="Times New Roman" panose="02020603050405020304" pitchFamily="18" charset="0"/>
                <a:cs typeface="Times New Roman" panose="02020603050405020304" pitchFamily="18" charset="0"/>
              </a:rPr>
            </a:br>
            <a:endParaRPr lang="tr-TR" b="1" dirty="0">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a:xfrm>
            <a:off x="107504" y="4005064"/>
            <a:ext cx="9036496" cy="2592288"/>
          </a:xfrm>
        </p:spPr>
        <p:txBody>
          <a:bodyPr>
            <a:noAutofit/>
          </a:bodyPr>
          <a:lstStyle/>
          <a:p>
            <a:pPr algn="l">
              <a:spcBef>
                <a:spcPts val="0"/>
              </a:spcBef>
            </a:pPr>
            <a:r>
              <a:rPr lang="tr-TR" sz="2000" dirty="0" smtClean="0">
                <a:solidFill>
                  <a:schemeClr val="tx1"/>
                </a:solidFill>
                <a:latin typeface="Times New Roman" panose="02020603050405020304" pitchFamily="18" charset="0"/>
                <a:cs typeface="Times New Roman" panose="02020603050405020304" pitchFamily="18" charset="0"/>
              </a:rPr>
              <a:t>Proje No</a:t>
            </a:r>
            <a:r>
              <a:rPr lang="tr-TR" dirty="0" smtClean="0">
                <a:solidFill>
                  <a:schemeClr val="tx1"/>
                </a:solidFill>
                <a:latin typeface="Times New Roman" panose="02020603050405020304" pitchFamily="18" charset="0"/>
                <a:cs typeface="Times New Roman" panose="02020603050405020304" pitchFamily="18" charset="0"/>
              </a:rPr>
              <a:t>		: </a:t>
            </a:r>
            <a:r>
              <a:rPr lang="tr-TR" dirty="0">
                <a:solidFill>
                  <a:schemeClr val="tx1"/>
                </a:solidFill>
                <a:latin typeface="Times New Roman" panose="02020603050405020304" pitchFamily="18" charset="0"/>
                <a:cs typeface="Times New Roman" panose="02020603050405020304" pitchFamily="18" charset="0"/>
              </a:rPr>
              <a:t>2020-1-TR01-KA102-084654</a:t>
            </a:r>
            <a:r>
              <a:rPr lang="tr-TR" sz="1600" dirty="0">
                <a:solidFill>
                  <a:schemeClr val="tx1"/>
                </a:solidFill>
                <a:latin typeface="Times New Roman" panose="02020603050405020304" pitchFamily="18" charset="0"/>
                <a:cs typeface="Times New Roman" panose="02020603050405020304" pitchFamily="18" charset="0"/>
              </a:rPr>
              <a:t/>
            </a:r>
            <a:br>
              <a:rPr lang="tr-TR" sz="1600" dirty="0">
                <a:solidFill>
                  <a:schemeClr val="tx1"/>
                </a:solidFill>
                <a:latin typeface="Times New Roman" panose="02020603050405020304" pitchFamily="18" charset="0"/>
                <a:cs typeface="Times New Roman" panose="02020603050405020304" pitchFamily="18" charset="0"/>
              </a:rPr>
            </a:br>
            <a:r>
              <a:rPr lang="tr-TR" sz="2000" dirty="0">
                <a:solidFill>
                  <a:schemeClr val="tx1"/>
                </a:solidFill>
                <a:latin typeface="Times New Roman" panose="02020603050405020304" pitchFamily="18" charset="0"/>
                <a:cs typeface="Times New Roman" panose="02020603050405020304" pitchFamily="18" charset="0"/>
              </a:rPr>
              <a:t>Proje </a:t>
            </a:r>
            <a:r>
              <a:rPr lang="tr-TR" sz="2000" dirty="0" smtClean="0">
                <a:solidFill>
                  <a:schemeClr val="tx1"/>
                </a:solidFill>
                <a:latin typeface="Times New Roman" panose="02020603050405020304" pitchFamily="18" charset="0"/>
                <a:cs typeface="Times New Roman" panose="02020603050405020304" pitchFamily="18" charset="0"/>
              </a:rPr>
              <a:t>Türü</a:t>
            </a:r>
            <a:r>
              <a:rPr lang="tr-TR" sz="1800" dirty="0" smtClean="0">
                <a:solidFill>
                  <a:schemeClr val="tx1"/>
                </a:solidFill>
                <a:latin typeface="Times New Roman" panose="02020603050405020304" pitchFamily="18" charset="0"/>
                <a:cs typeface="Times New Roman" panose="02020603050405020304" pitchFamily="18" charset="0"/>
              </a:rPr>
              <a:t>	</a:t>
            </a:r>
            <a:r>
              <a:rPr lang="tr-TR" sz="1600" dirty="0" smtClean="0">
                <a:solidFill>
                  <a:schemeClr val="tx1"/>
                </a:solidFill>
                <a:latin typeface="Times New Roman" panose="02020603050405020304" pitchFamily="18" charset="0"/>
                <a:cs typeface="Times New Roman" panose="02020603050405020304" pitchFamily="18" charset="0"/>
              </a:rPr>
              <a:t>: </a:t>
            </a:r>
            <a:r>
              <a:rPr lang="tr-TR" dirty="0" smtClean="0">
                <a:solidFill>
                  <a:schemeClr val="tx1"/>
                </a:solidFill>
                <a:latin typeface="Times New Roman" panose="02020603050405020304" pitchFamily="18" charset="0"/>
                <a:cs typeface="Times New Roman" panose="02020603050405020304" pitchFamily="18" charset="0"/>
              </a:rPr>
              <a:t>KA1 </a:t>
            </a:r>
            <a:r>
              <a:rPr lang="tr-TR" dirty="0">
                <a:solidFill>
                  <a:schemeClr val="tx1"/>
                </a:solidFill>
                <a:latin typeface="Times New Roman" panose="02020603050405020304" pitchFamily="18" charset="0"/>
                <a:cs typeface="Times New Roman" panose="02020603050405020304" pitchFamily="18" charset="0"/>
              </a:rPr>
              <a:t>Bireylerin </a:t>
            </a:r>
            <a:r>
              <a:rPr lang="tr-TR" dirty="0" smtClean="0">
                <a:solidFill>
                  <a:schemeClr val="tx1"/>
                </a:solidFill>
                <a:latin typeface="Times New Roman" panose="02020603050405020304" pitchFamily="18" charset="0"/>
                <a:cs typeface="Times New Roman" panose="02020603050405020304" pitchFamily="18" charset="0"/>
              </a:rPr>
              <a:t>Öğrenme 					Hareketliliği</a:t>
            </a:r>
            <a:r>
              <a:rPr lang="tr-TR" dirty="0">
                <a:solidFill>
                  <a:schemeClr val="tx1"/>
                </a:solidFill>
                <a:latin typeface="Times New Roman" panose="02020603050405020304" pitchFamily="18" charset="0"/>
                <a:cs typeface="Times New Roman" panose="02020603050405020304" pitchFamily="18" charset="0"/>
              </a:rPr>
              <a:t/>
            </a:r>
            <a:br>
              <a:rPr lang="tr-TR" dirty="0">
                <a:solidFill>
                  <a:schemeClr val="tx1"/>
                </a:solidFill>
                <a:latin typeface="Times New Roman" panose="02020603050405020304" pitchFamily="18" charset="0"/>
                <a:cs typeface="Times New Roman" panose="02020603050405020304" pitchFamily="18" charset="0"/>
              </a:rPr>
            </a:br>
            <a:r>
              <a:rPr lang="tr-TR" dirty="0" smtClean="0">
                <a:solidFill>
                  <a:schemeClr val="tx1"/>
                </a:solidFill>
                <a:latin typeface="Times New Roman" panose="02020603050405020304" pitchFamily="18" charset="0"/>
                <a:cs typeface="Times New Roman" panose="02020603050405020304" pitchFamily="18" charset="0"/>
              </a:rPr>
              <a:t>		KA102 </a:t>
            </a:r>
            <a:r>
              <a:rPr lang="tr-TR" dirty="0">
                <a:solidFill>
                  <a:schemeClr val="tx1"/>
                </a:solidFill>
                <a:latin typeface="Times New Roman" panose="02020603050405020304" pitchFamily="18" charset="0"/>
                <a:cs typeface="Times New Roman" panose="02020603050405020304" pitchFamily="18" charset="0"/>
              </a:rPr>
              <a:t>Mesleki Eğitim Öğrenici ve </a:t>
            </a:r>
            <a:r>
              <a:rPr lang="tr-TR" dirty="0" smtClean="0">
                <a:solidFill>
                  <a:schemeClr val="tx1"/>
                </a:solidFill>
                <a:latin typeface="Times New Roman" panose="02020603050405020304" pitchFamily="18" charset="0"/>
                <a:cs typeface="Times New Roman" panose="02020603050405020304" pitchFamily="18" charset="0"/>
              </a:rPr>
              <a:t>			Personel </a:t>
            </a:r>
            <a:r>
              <a:rPr lang="tr-TR" dirty="0">
                <a:solidFill>
                  <a:schemeClr val="tx1"/>
                </a:solidFill>
                <a:latin typeface="Times New Roman" panose="02020603050405020304" pitchFamily="18" charset="0"/>
                <a:cs typeface="Times New Roman" panose="02020603050405020304" pitchFamily="18" charset="0"/>
              </a:rPr>
              <a:t>Hareketliliği</a:t>
            </a:r>
            <a:br>
              <a:rPr lang="tr-TR" dirty="0">
                <a:solidFill>
                  <a:schemeClr val="tx1"/>
                </a:solidFill>
                <a:latin typeface="Times New Roman" panose="02020603050405020304" pitchFamily="18" charset="0"/>
                <a:cs typeface="Times New Roman" panose="02020603050405020304" pitchFamily="18" charset="0"/>
              </a:rPr>
            </a:br>
            <a:r>
              <a:rPr lang="tr-TR" sz="1600" dirty="0">
                <a:solidFill>
                  <a:schemeClr val="tx1"/>
                </a:solidFill>
                <a:latin typeface="Times New Roman" panose="02020603050405020304" pitchFamily="18" charset="0"/>
                <a:cs typeface="Times New Roman" panose="02020603050405020304" pitchFamily="18" charset="0"/>
              </a:rPr>
              <a:t/>
            </a:r>
            <a:br>
              <a:rPr lang="tr-TR" sz="1600" dirty="0">
                <a:solidFill>
                  <a:schemeClr val="tx1"/>
                </a:solidFill>
                <a:latin typeface="Times New Roman" panose="02020603050405020304" pitchFamily="18" charset="0"/>
                <a:cs typeface="Times New Roman" panose="02020603050405020304" pitchFamily="18" charset="0"/>
              </a:rPr>
            </a:br>
            <a:endParaRPr lang="tr-TR" sz="16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770255" y="1988820"/>
            <a:ext cx="6969760" cy="339090"/>
          </a:xfrm>
        </p:spPr>
        <p:txBody>
          <a:bodyPr>
            <a:normAutofit fontScale="60000"/>
          </a:bodyPr>
          <a:lstStyle/>
          <a:p>
            <a:pPr marL="0" indent="0" algn="ctr">
              <a:buNone/>
            </a:pPr>
            <a:r>
              <a:rPr lang="tr-TR" sz="2400" b="1" dirty="0">
                <a:solidFill>
                  <a:srgbClr val="FF0000"/>
                </a:solidFill>
                <a:latin typeface="Times New Roman" panose="02020603050405020304" pitchFamily="18" charset="0"/>
                <a:cs typeface="Times New Roman" panose="02020603050405020304" pitchFamily="18" charset="0"/>
              </a:rPr>
              <a:t>P</a:t>
            </a:r>
            <a:r>
              <a:rPr lang="tr-TR" sz="2400" b="1" dirty="0" smtClean="0">
                <a:solidFill>
                  <a:srgbClr val="FF0000"/>
                </a:solidFill>
                <a:latin typeface="Times New Roman" panose="02020603050405020304" pitchFamily="18" charset="0"/>
                <a:cs typeface="Times New Roman" panose="02020603050405020304" pitchFamily="18" charset="0"/>
              </a:rPr>
              <a:t>ROJE  </a:t>
            </a:r>
            <a:r>
              <a:rPr lang="tr-TR" sz="2400" b="1" dirty="0">
                <a:solidFill>
                  <a:srgbClr val="FF0000"/>
                </a:solidFill>
                <a:latin typeface="Times New Roman" panose="02020603050405020304" pitchFamily="18" charset="0"/>
                <a:cs typeface="Times New Roman" panose="02020603050405020304" pitchFamily="18" charset="0"/>
              </a:rPr>
              <a:t>HAZIRLIK EĞİTİMİ  </a:t>
            </a:r>
            <a:r>
              <a:rPr lang="tr-TR" sz="2400" b="1" dirty="0" smtClean="0">
                <a:solidFill>
                  <a:srgbClr val="FF0000"/>
                </a:solidFill>
                <a:latin typeface="Times New Roman" panose="02020603050405020304" pitchFamily="18" charset="0"/>
                <a:cs typeface="Times New Roman" panose="02020603050405020304" pitchFamily="18" charset="0"/>
              </a:rPr>
              <a:t>FAALİYETLERİ</a:t>
            </a:r>
          </a:p>
          <a:p>
            <a:pPr marL="0" indent="0">
              <a:buNone/>
            </a:pPr>
            <a:endParaRPr lang="tr-TR"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o 2"/>
          <p:cNvGraphicFramePr>
            <a:graphicFrameLocks noGrp="1"/>
          </p:cNvGraphicFramePr>
          <p:nvPr/>
        </p:nvGraphicFramePr>
        <p:xfrm>
          <a:off x="755008" y="2327663"/>
          <a:ext cx="6631305" cy="4033520"/>
        </p:xfrm>
        <a:graphic>
          <a:graphicData uri="http://schemas.openxmlformats.org/drawingml/2006/table">
            <a:tbl>
              <a:tblPr firstRow="1" firstCol="1" bandRow="1">
                <a:tableStyleId>{5C22544A-7EE6-4342-B048-85BDC9FD1C3A}</a:tableStyleId>
              </a:tblPr>
              <a:tblGrid>
                <a:gridCol w="64145"/>
                <a:gridCol w="1462308"/>
                <a:gridCol w="648072"/>
                <a:gridCol w="1296144"/>
                <a:gridCol w="991456"/>
                <a:gridCol w="987481"/>
                <a:gridCol w="1181728"/>
              </a:tblGrid>
              <a:tr h="471805">
                <a:tc gridSpan="2">
                  <a:txBody>
                    <a:bodyPr/>
                    <a:lstStyle/>
                    <a:p>
                      <a:pPr>
                        <a:lnSpc>
                          <a:spcPct val="115000"/>
                        </a:lnSpc>
                        <a:spcAft>
                          <a:spcPts val="0"/>
                        </a:spcAft>
                      </a:pPr>
                      <a:r>
                        <a:rPr lang="tr-TR" sz="800" dirty="0">
                          <a:effectLst/>
                        </a:rPr>
                        <a:t>HAZIRLIK EĞİTİMİNİN ADI</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c hMerge="1">
                  <a:txBody>
                    <a:bodyPr/>
                    <a:lstStyle/>
                    <a:p>
                      <a:endParaRPr lang="tr-TR"/>
                    </a:p>
                  </a:txBody>
                  <a:tcPr/>
                </a:tc>
                <a:tc>
                  <a:txBody>
                    <a:bodyPr/>
                    <a:lstStyle/>
                    <a:p>
                      <a:pPr>
                        <a:lnSpc>
                          <a:spcPct val="115000"/>
                        </a:lnSpc>
                        <a:spcAft>
                          <a:spcPts val="0"/>
                        </a:spcAft>
                      </a:pPr>
                      <a:r>
                        <a:rPr lang="tr-TR" sz="800" dirty="0">
                          <a:effectLst/>
                        </a:rPr>
                        <a:t>SÜRESİ</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800" dirty="0">
                          <a:effectLst/>
                        </a:rPr>
                        <a:t>EĞİTİMİ VEREN KİŞİNİN ADI SOYADI</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800" dirty="0">
                          <a:effectLst/>
                        </a:rPr>
                        <a:t>BAŞLADIĞI TARİH</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800" dirty="0">
                          <a:effectLst/>
                        </a:rPr>
                        <a:t>BİTTİĞİ TARİH</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800" dirty="0">
                          <a:effectLst/>
                        </a:rPr>
                        <a:t>EĞİTİM VERENİN İMZASI</a:t>
                      </a:r>
                      <a:endParaRPr lang="tr-TR" sz="6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235803">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İş Güvenliği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12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latin typeface="Times New Roman" panose="02020603050405020304" pitchFamily="18" charset="0"/>
                          <a:cs typeface="Times New Roman" panose="02020603050405020304" pitchFamily="18" charset="0"/>
                        </a:rPr>
                        <a:t>Bekir SARIYILDIZ</a:t>
                      </a:r>
                      <a:endParaRPr lang="tr-TR" sz="100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latin typeface="Times New Roman" panose="02020603050405020304" pitchFamily="18" charset="0"/>
                          <a:cs typeface="Times New Roman" panose="02020603050405020304" pitchFamily="18" charset="0"/>
                        </a:rPr>
                        <a:t>03.10.2022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07.10.2022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592280">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Mesleki hazırlık</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15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Gülay SÜTPINAR</a:t>
                      </a:r>
                      <a:endParaRPr lang="tr-TR" sz="10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tr-TR" sz="1000" dirty="0" smtClean="0">
                          <a:effectLst/>
                          <a:latin typeface="Times New Roman" panose="02020603050405020304" pitchFamily="18" charset="0"/>
                          <a:ea typeface="+mn-ea"/>
                          <a:cs typeface="Times New Roman" panose="02020603050405020304" pitchFamily="18" charset="0"/>
                        </a:rPr>
                        <a:t>Selma</a:t>
                      </a:r>
                      <a:r>
                        <a:rPr lang="tr-TR" sz="1000" baseline="0" dirty="0" smtClean="0">
                          <a:effectLst/>
                          <a:latin typeface="Times New Roman" panose="02020603050405020304" pitchFamily="18" charset="0"/>
                          <a:ea typeface="+mn-ea"/>
                          <a:cs typeface="Times New Roman" panose="02020603050405020304" pitchFamily="18" charset="0"/>
                        </a:rPr>
                        <a:t> ÇELİK</a:t>
                      </a:r>
                    </a:p>
                    <a:p>
                      <a:pPr>
                        <a:lnSpc>
                          <a:spcPct val="115000"/>
                        </a:lnSpc>
                        <a:spcAft>
                          <a:spcPts val="0"/>
                        </a:spcAft>
                      </a:pPr>
                      <a:r>
                        <a:rPr lang="tr-TR" sz="1000" baseline="0" dirty="0" smtClean="0">
                          <a:effectLst/>
                          <a:latin typeface="Times New Roman" panose="02020603050405020304" pitchFamily="18" charset="0"/>
                          <a:ea typeface="+mn-ea"/>
                          <a:cs typeface="Times New Roman" panose="02020603050405020304" pitchFamily="18" charset="0"/>
                        </a:rPr>
                        <a:t>Esra Nalan KEÇELİ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03.10.2022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07.10.2022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255238">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İş pedagojisi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4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sym typeface="+mn-ea"/>
                        </a:rPr>
                        <a:t>Gülay SÜTPINAR</a:t>
                      </a:r>
                      <a:endParaRPr lang="tr-TR" sz="1000" dirty="0">
                        <a:effectLst/>
                        <a:latin typeface="Times New Roman" panose="02020603050405020304" pitchFamily="18" charset="0"/>
                        <a:cs typeface="Times New Roman" panose="02020603050405020304" pitchFamily="18" charset="0"/>
                      </a:endParaRPr>
                    </a:p>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sym typeface="+mn-ea"/>
                        </a:rPr>
                        <a:t>Selma ÇELİK</a:t>
                      </a:r>
                      <a:endParaRPr lang="tr-TR" sz="1000" baseline="0" dirty="0" smtClean="0">
                        <a:effectLst/>
                        <a:latin typeface="Times New Roman" panose="02020603050405020304" pitchFamily="18" charset="0"/>
                        <a:ea typeface="+mn-ea"/>
                        <a:cs typeface="Times New Roman" panose="02020603050405020304" pitchFamily="18" charset="0"/>
                      </a:endParaRPr>
                    </a:p>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sym typeface="+mn-ea"/>
                        </a:rPr>
                        <a:t>Esra Nalan KEÇELİ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03.10.2022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04.10.2022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394853">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İngilizce</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40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Meryem </a:t>
                      </a:r>
                      <a:r>
                        <a:rPr lang="tr-TR" sz="1000" dirty="0" smtClean="0">
                          <a:effectLst/>
                          <a:latin typeface="Times New Roman" panose="02020603050405020304" pitchFamily="18" charset="0"/>
                          <a:cs typeface="Times New Roman" panose="02020603050405020304" pitchFamily="18" charset="0"/>
                        </a:rPr>
                        <a:t>BİRDAN</a:t>
                      </a:r>
                    </a:p>
                    <a:p>
                      <a:pPr>
                        <a:lnSpc>
                          <a:spcPct val="115000"/>
                        </a:lnSpc>
                        <a:spcAft>
                          <a:spcPts val="0"/>
                        </a:spcAft>
                      </a:pPr>
                      <a:r>
                        <a:rPr lang="tr-TR" sz="1000" dirty="0" err="1" smtClean="0">
                          <a:effectLst/>
                          <a:latin typeface="Times New Roman" panose="02020603050405020304" pitchFamily="18" charset="0"/>
                          <a:ea typeface="Century Gothic" panose="020B0502020202020204" pitchFamily="34" charset="0"/>
                          <a:cs typeface="Times New Roman" panose="02020603050405020304" pitchFamily="18" charset="0"/>
                        </a:rPr>
                        <a:t>Rasime</a:t>
                      </a:r>
                      <a:r>
                        <a:rPr lang="tr-TR" sz="1000" baseline="0" dirty="0" smtClean="0">
                          <a:effectLst/>
                          <a:latin typeface="Times New Roman" panose="02020603050405020304" pitchFamily="18" charset="0"/>
                          <a:ea typeface="Century Gothic" panose="020B0502020202020204" pitchFamily="34" charset="0"/>
                          <a:cs typeface="Times New Roman" panose="02020603050405020304" pitchFamily="18" charset="0"/>
                        </a:rPr>
                        <a:t> İLHAN</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latin typeface="Times New Roman" panose="02020603050405020304" pitchFamily="18" charset="0"/>
                          <a:cs typeface="Times New Roman" panose="02020603050405020304" pitchFamily="18" charset="0"/>
                          <a:sym typeface="+mn-ea"/>
                        </a:rPr>
                        <a:t>12.09.2022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sym typeface="+mn-ea"/>
                      </a:endParaRPr>
                    </a:p>
                  </a:txBody>
                  <a:tcPr marL="38745" marR="38745" marT="0" marB="0"/>
                </a:tc>
                <a:tc>
                  <a:txBody>
                    <a:bodyPr/>
                    <a:lstStyle/>
                    <a:p>
                      <a:pPr>
                        <a:lnSpc>
                          <a:spcPct val="115000"/>
                        </a:lnSpc>
                        <a:spcAft>
                          <a:spcPts val="0"/>
                        </a:spcAft>
                      </a:pPr>
                      <a:r>
                        <a:rPr lang="tr-TR" sz="1000" dirty="0" smtClean="0">
                          <a:latin typeface="Times New Roman" panose="02020603050405020304" pitchFamily="18" charset="0"/>
                          <a:cs typeface="Times New Roman" panose="02020603050405020304" pitchFamily="18" charset="0"/>
                          <a:sym typeface="+mn-ea"/>
                        </a:rPr>
                        <a:t>10. 10.2022</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p>
                      <a:pPr>
                        <a:lnSpc>
                          <a:spcPct val="115000"/>
                        </a:lnSpc>
                        <a:spcAft>
                          <a:spcPts val="0"/>
                        </a:spcAft>
                      </a:pP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rPr>
                        <a:t> </a:t>
                      </a:r>
                      <a:endParaRPr lang="tr-TR" sz="1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235803">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Avrupa’da İş Disiplini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4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Ömer PEKER</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latin typeface="Times New Roman" panose="02020603050405020304" pitchFamily="18" charset="0"/>
                          <a:cs typeface="Times New Roman" panose="02020603050405020304" pitchFamily="18" charset="0"/>
                        </a:rPr>
                        <a:t>16/06/2022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latin typeface="Times New Roman" panose="02020603050405020304" pitchFamily="18" charset="0"/>
                          <a:cs typeface="Times New Roman" panose="02020603050405020304" pitchFamily="18" charset="0"/>
                        </a:rPr>
                        <a:t>17/06/2022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235803">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Kültürel hazırlık</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latin typeface="Times New Roman" panose="02020603050405020304" pitchFamily="18" charset="0"/>
                          <a:cs typeface="Times New Roman" panose="02020603050405020304" pitchFamily="18" charset="0"/>
                        </a:rPr>
                        <a:t>2 saat</a:t>
                      </a:r>
                      <a:endParaRPr lang="tr-TR" sz="100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Meryem BİRDANE</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06.10.2022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06.10.2022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471606">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Almanya Kültürü ve Yaşam Tarzları</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latin typeface="Times New Roman" panose="02020603050405020304" pitchFamily="18" charset="0"/>
                          <a:cs typeface="Times New Roman" panose="02020603050405020304" pitchFamily="18" charset="0"/>
                        </a:rPr>
                        <a:t>4 saat</a:t>
                      </a:r>
                      <a:endParaRPr lang="tr-TR" sz="100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Sevda DOĞAN</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29.09.2022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30.09.2022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235803">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İlk Yardım</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latin typeface="Times New Roman" panose="02020603050405020304" pitchFamily="18" charset="0"/>
                          <a:cs typeface="Times New Roman" panose="02020603050405020304" pitchFamily="18" charset="0"/>
                        </a:rPr>
                        <a:t>2 saat</a:t>
                      </a:r>
                      <a:endParaRPr lang="tr-TR" sz="100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latin typeface="Times New Roman" panose="02020603050405020304" pitchFamily="18" charset="0"/>
                          <a:cs typeface="Times New Roman" panose="02020603050405020304" pitchFamily="18" charset="0"/>
                        </a:rPr>
                        <a:t>Esin KAYA </a:t>
                      </a:r>
                      <a:endParaRPr lang="tr-TR" sz="100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30.09.2022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cs typeface="Times New Roman" panose="02020603050405020304" pitchFamily="18" charset="0"/>
                        </a:rPr>
                        <a:t>30.09.2022</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a:effectLst/>
                        </a:rPr>
                        <a:t> </a:t>
                      </a:r>
                      <a:endParaRPr lang="tr-TR" sz="10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r h="471606">
                <a:tc>
                  <a:txBody>
                    <a:bodyPr/>
                    <a:lstStyle/>
                    <a:p>
                      <a:pPr>
                        <a:lnSpc>
                          <a:spcPct val="115000"/>
                        </a:lnSpc>
                        <a:spcAft>
                          <a:spcPts val="1000"/>
                        </a:spcAft>
                      </a:pPr>
                      <a:r>
                        <a:rPr lang="tr-TR" sz="600">
                          <a:effectLst/>
                        </a:rPr>
                        <a:t> </a:t>
                      </a:r>
                      <a:endParaRPr lang="tr-TR" sz="6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0" marR="0" marT="0" marB="0" anchor="ctr"/>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Bölge Hakkında Bilgi</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1 saat</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rPr>
                        <a:t>Özlem KAHRAMAN</a:t>
                      </a:r>
                    </a:p>
                    <a:p>
                      <a:pPr>
                        <a:lnSpc>
                          <a:spcPct val="115000"/>
                        </a:lnSpc>
                        <a:spcAft>
                          <a:spcPts val="0"/>
                        </a:spcAft>
                      </a:pPr>
                      <a:r>
                        <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rPr>
                        <a:t>Ömer</a:t>
                      </a:r>
                      <a:r>
                        <a:rPr lang="tr-TR" sz="1000" baseline="0" dirty="0" smtClean="0">
                          <a:effectLst/>
                          <a:latin typeface="Times New Roman" panose="02020603050405020304" pitchFamily="18" charset="0"/>
                          <a:ea typeface="Century Gothic" panose="020B0502020202020204" pitchFamily="34" charset="0"/>
                          <a:cs typeface="Times New Roman" panose="02020603050405020304" pitchFamily="18" charset="0"/>
                        </a:rPr>
                        <a:t> Kadri YILMAZ</a:t>
                      </a:r>
                      <a:endParaRPr lang="tr-TR" sz="1000" dirty="0" smtClean="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17.12.2021</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latin typeface="Times New Roman" panose="02020603050405020304" pitchFamily="18" charset="0"/>
                          <a:cs typeface="Times New Roman" panose="02020603050405020304" pitchFamily="18" charset="0"/>
                        </a:rPr>
                        <a:t>17.12.2021</a:t>
                      </a:r>
                      <a:endParaRPr lang="tr-TR" sz="1000" dirty="0">
                        <a:effectLst/>
                        <a:latin typeface="Times New Roman" panose="02020603050405020304" pitchFamily="18" charset="0"/>
                        <a:ea typeface="Century Gothic" panose="020B0502020202020204" pitchFamily="34" charset="0"/>
                        <a:cs typeface="Times New Roman" panose="02020603050405020304" pitchFamily="18" charset="0"/>
                      </a:endParaRPr>
                    </a:p>
                  </a:txBody>
                  <a:tcPr marL="38745" marR="38745" marT="0" marB="0"/>
                </a:tc>
                <a:tc>
                  <a:txBody>
                    <a:bodyPr/>
                    <a:lstStyle/>
                    <a:p>
                      <a:pPr>
                        <a:lnSpc>
                          <a:spcPct val="115000"/>
                        </a:lnSpc>
                        <a:spcAft>
                          <a:spcPts val="0"/>
                        </a:spcAft>
                      </a:pPr>
                      <a:r>
                        <a:rPr lang="tr-TR" sz="1000" dirty="0">
                          <a:effectLst/>
                        </a:rPr>
                        <a:t> </a:t>
                      </a:r>
                      <a:endParaRPr lang="tr-TR" sz="10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38745" marR="38745" marT="0" marB="0"/>
                </a:tc>
              </a:tr>
            </a:tbl>
          </a:graphicData>
        </a:graphic>
      </p:graphicFrame>
    </p:spTree>
  </p:cSld>
  <p:clrMapOvr>
    <a:masterClrMapping/>
  </p:clrMapOvr>
  <p:transition spd="slow" advClick="0" advTm="1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683260" y="2348865"/>
            <a:ext cx="7703820" cy="3784600"/>
          </a:xfrm>
          <a:prstGeom prst="rect">
            <a:avLst/>
          </a:prstGeom>
          <a:noFill/>
        </p:spPr>
        <p:txBody>
          <a:bodyPr wrap="square" rtlCol="0">
            <a:spAutoFit/>
          </a:bodyPr>
          <a:lstStyle/>
          <a:p>
            <a:pPr algn="ctr"/>
            <a:r>
              <a:rPr lang="tr-TR" altLang="en-US" sz="4000">
                <a:latin typeface="Times New Roman" panose="02020603050405020304" pitchFamily="18" charset="0"/>
                <a:cs typeface="Times New Roman" panose="02020603050405020304" pitchFamily="18" charset="0"/>
              </a:rPr>
              <a:t>HOLLANDA’YA YOLCULUK </a:t>
            </a:r>
          </a:p>
          <a:p>
            <a:pPr algn="ctr"/>
            <a:r>
              <a:rPr lang="tr-TR" altLang="en-US" sz="4000">
                <a:latin typeface="Times New Roman" panose="02020603050405020304" pitchFamily="18" charset="0"/>
                <a:cs typeface="Times New Roman" panose="02020603050405020304" pitchFamily="18" charset="0"/>
              </a:rPr>
              <a:t>BU GECE BAŞLIYOR.</a:t>
            </a:r>
          </a:p>
          <a:p>
            <a:pPr algn="ctr"/>
            <a:endParaRPr lang="tr-TR" altLang="en-US" sz="4000">
              <a:latin typeface="Times New Roman" panose="02020603050405020304" pitchFamily="18" charset="0"/>
              <a:cs typeface="Times New Roman" panose="02020603050405020304" pitchFamily="18" charset="0"/>
            </a:endParaRPr>
          </a:p>
          <a:p>
            <a:pPr algn="ctr"/>
            <a:r>
              <a:rPr lang="tr-TR" altLang="en-US" sz="4000">
                <a:solidFill>
                  <a:srgbClr val="C00000"/>
                </a:solidFill>
                <a:latin typeface="Times New Roman" panose="02020603050405020304" pitchFamily="18" charset="0"/>
                <a:cs typeface="Times New Roman" panose="02020603050405020304" pitchFamily="18" charset="0"/>
              </a:rPr>
              <a:t>12.10.2022 SAAT:02.30</a:t>
            </a:r>
          </a:p>
          <a:p>
            <a:pPr algn="ctr"/>
            <a:endParaRPr lang="tr-TR" altLang="en-US" sz="4000">
              <a:solidFill>
                <a:srgbClr val="C00000"/>
              </a:solidFill>
              <a:latin typeface="Times New Roman" panose="02020603050405020304" pitchFamily="18" charset="0"/>
              <a:cs typeface="Times New Roman" panose="02020603050405020304" pitchFamily="18" charset="0"/>
            </a:endParaRPr>
          </a:p>
          <a:p>
            <a:pPr algn="ctr"/>
            <a:r>
              <a:rPr lang="tr-TR" altLang="en-US" sz="4000">
                <a:solidFill>
                  <a:srgbClr val="C00000"/>
                </a:solidFill>
                <a:latin typeface="Times New Roman" panose="02020603050405020304" pitchFamily="18" charset="0"/>
                <a:cs typeface="Times New Roman" panose="02020603050405020304" pitchFamily="18" charset="0"/>
              </a:rPr>
              <a:t>İYİ YOLCULUKLAR</a:t>
            </a:r>
          </a:p>
        </p:txBody>
      </p:sp>
    </p:spTree>
  </p:cSld>
  <p:clrMapOvr>
    <a:masterClrMapping/>
  </p:clrMapOvr>
  <p:transition spd="slow" advClick="0"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412776"/>
            <a:ext cx="7344816" cy="2159496"/>
          </a:xfrm>
        </p:spPr>
        <p:txBody>
          <a:bodyPr>
            <a:normAutofit/>
          </a:bodyPr>
          <a:lstStyle/>
          <a:p>
            <a:pPr algn="ctr"/>
            <a:r>
              <a:rPr lang="tr-TR" b="1" dirty="0" smtClean="0">
                <a:latin typeface="Times New Roman" panose="02020603050405020304" pitchFamily="18" charset="0"/>
                <a:cs typeface="Times New Roman" panose="02020603050405020304" pitchFamily="18" charset="0"/>
              </a:rPr>
              <a:t/>
            </a:r>
            <a:br>
              <a:rPr lang="tr-TR" b="1" dirty="0" smtClean="0">
                <a:latin typeface="Times New Roman" panose="02020603050405020304" pitchFamily="18" charset="0"/>
                <a:cs typeface="Times New Roman" panose="02020603050405020304" pitchFamily="18" charset="0"/>
              </a:rPr>
            </a:br>
            <a:endParaRPr lang="tr-TR" b="1" dirty="0">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a:xfrm>
            <a:off x="107315" y="1428115"/>
            <a:ext cx="9036685" cy="5168900"/>
          </a:xfrm>
        </p:spPr>
        <p:txBody>
          <a:bodyPr>
            <a:noAutofit/>
          </a:bodyPr>
          <a:lstStyle/>
          <a:p>
            <a:pPr algn="l">
              <a:spcBef>
                <a:spcPts val="0"/>
              </a:spcBef>
            </a:pPr>
            <a:r>
              <a:rPr lang="tr-TR" sz="1600" dirty="0">
                <a:solidFill>
                  <a:schemeClr val="tx1"/>
                </a:solidFill>
                <a:latin typeface="Times New Roman" panose="02020603050405020304" pitchFamily="18" charset="0"/>
                <a:cs typeface="Times New Roman" panose="02020603050405020304" pitchFamily="18" charset="0"/>
              </a:rPr>
              <a:t/>
            </a:r>
            <a:br>
              <a:rPr lang="tr-TR" sz="1600" dirty="0">
                <a:solidFill>
                  <a:schemeClr val="tx1"/>
                </a:solidFill>
                <a:latin typeface="Times New Roman" panose="02020603050405020304" pitchFamily="18" charset="0"/>
                <a:cs typeface="Times New Roman" panose="02020603050405020304" pitchFamily="18" charset="0"/>
              </a:rPr>
            </a:br>
            <a:endParaRPr lang="tr-TR" sz="16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çerik Yer Tutucusu 2"/>
          <p:cNvSpPr txBox="1"/>
          <p:nvPr/>
        </p:nvSpPr>
        <p:spPr>
          <a:xfrm>
            <a:off x="609600" y="2348865"/>
            <a:ext cx="8138795" cy="194818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tr-TR" sz="2400" b="1" dirty="0" smtClean="0">
                <a:solidFill>
                  <a:srgbClr val="FF0000"/>
                </a:solidFill>
                <a:latin typeface="Times New Roman" panose="02020603050405020304" pitchFamily="18" charset="0"/>
                <a:cs typeface="Times New Roman" panose="02020603050405020304" pitchFamily="18" charset="0"/>
              </a:rPr>
              <a:t>HAREKETLİLİK TARİHLERİ: </a:t>
            </a:r>
          </a:p>
          <a:p>
            <a:endParaRPr lang="tr-TR" sz="2400" b="1" dirty="0" smtClean="0">
              <a:solidFill>
                <a:srgbClr val="FF0000"/>
              </a:solidFill>
              <a:latin typeface="Times New Roman" panose="02020603050405020304" pitchFamily="18" charset="0"/>
              <a:cs typeface="Times New Roman" panose="02020603050405020304" pitchFamily="18" charset="0"/>
            </a:endParaRPr>
          </a:p>
          <a:p>
            <a:r>
              <a:rPr lang="tr-TR" sz="2400" b="1" dirty="0" smtClean="0">
                <a:solidFill>
                  <a:srgbClr val="FF0000"/>
                </a:solidFill>
                <a:latin typeface="Times New Roman" panose="02020603050405020304" pitchFamily="18" charset="0"/>
                <a:cs typeface="Times New Roman" panose="02020603050405020304" pitchFamily="18" charset="0"/>
              </a:rPr>
              <a:t>İkinci  hareketlilik : </a:t>
            </a:r>
            <a:r>
              <a:rPr lang="tr-TR" sz="2400" dirty="0">
                <a:solidFill>
                  <a:schemeClr val="tx1"/>
                </a:solidFill>
                <a:latin typeface="Times New Roman" panose="02020603050405020304" pitchFamily="18" charset="0"/>
                <a:cs typeface="Times New Roman" panose="02020603050405020304" pitchFamily="18" charset="0"/>
              </a:rPr>
              <a:t>13.10.2022/01.11.2022 </a:t>
            </a:r>
          </a:p>
          <a:p>
            <a:r>
              <a:rPr lang="tr-TR" sz="2400" b="1" dirty="0" smtClean="0">
                <a:solidFill>
                  <a:srgbClr val="FF0000"/>
                </a:solidFill>
                <a:latin typeface="Times New Roman" panose="02020603050405020304" pitchFamily="18" charset="0"/>
                <a:cs typeface="Times New Roman" panose="02020603050405020304" pitchFamily="18" charset="0"/>
              </a:rPr>
              <a:t>Ev sahibi ortak ülke: </a:t>
            </a:r>
            <a:r>
              <a:rPr lang="tr-TR" sz="2400" dirty="0" smtClean="0">
                <a:solidFill>
                  <a:schemeClr val="tx1"/>
                </a:solidFill>
                <a:latin typeface="Times New Roman" panose="02020603050405020304" pitchFamily="18" charset="0"/>
                <a:cs typeface="Times New Roman" panose="02020603050405020304" pitchFamily="18" charset="0"/>
              </a:rPr>
              <a:t>Hollanda  </a:t>
            </a:r>
          </a:p>
          <a:p>
            <a:r>
              <a:rPr lang="tr-TR" sz="2400" b="1" dirty="0" smtClean="0">
                <a:solidFill>
                  <a:srgbClr val="FF0000"/>
                </a:solidFill>
                <a:latin typeface="Times New Roman" panose="02020603050405020304" pitchFamily="18" charset="0"/>
                <a:cs typeface="Times New Roman" panose="02020603050405020304" pitchFamily="18" charset="0"/>
              </a:rPr>
              <a:t>Katılımcı: </a:t>
            </a:r>
            <a:r>
              <a:rPr lang="tr-TR" sz="2400" dirty="0" smtClean="0">
                <a:solidFill>
                  <a:schemeClr val="tx1"/>
                </a:solidFill>
                <a:latin typeface="Times New Roman" panose="02020603050405020304" pitchFamily="18" charset="0"/>
                <a:cs typeface="Times New Roman" panose="02020603050405020304" pitchFamily="18" charset="0"/>
              </a:rPr>
              <a:t>9 katılımcı - 3 refakatçi</a:t>
            </a:r>
          </a:p>
        </p:txBody>
      </p:sp>
      <p:sp>
        <p:nvSpPr>
          <p:cNvPr id="6" name="Başlık 1"/>
          <p:cNvSpPr txBox="1"/>
          <p:nvPr/>
        </p:nvSpPr>
        <p:spPr>
          <a:xfrm>
            <a:off x="1547664" y="1645114"/>
            <a:ext cx="5837064" cy="576064"/>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2020 KA102</a:t>
            </a:r>
            <a:endParaRPr lang="tr-TR" b="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771800" y="1197392"/>
            <a:ext cx="3672408" cy="5327952"/>
          </a:xfrm>
        </p:spPr>
        <p:txBody>
          <a:bodyPr>
            <a:noAutofit/>
          </a:bodyPr>
          <a:lstStyle/>
          <a:p>
            <a:r>
              <a:rPr lang="tr-TR" sz="2800" b="1" dirty="0" smtClean="0">
                <a:solidFill>
                  <a:schemeClr val="tx1"/>
                </a:solidFill>
                <a:latin typeface="Times New Roman" panose="02020603050405020304" pitchFamily="18" charset="0"/>
                <a:cs typeface="Times New Roman" panose="02020603050405020304" pitchFamily="18" charset="0"/>
              </a:rPr>
              <a:t>DUYURU</a:t>
            </a:r>
            <a:r>
              <a:rPr lang="tr-TR" sz="2800" b="1" dirty="0">
                <a:solidFill>
                  <a:schemeClr val="tx1"/>
                </a:solidFill>
                <a:latin typeface="Times New Roman" panose="02020603050405020304" pitchFamily="18" charset="0"/>
                <a:cs typeface="Times New Roman" panose="02020603050405020304" pitchFamily="18" charset="0"/>
              </a:rPr>
              <a:t>: </a:t>
            </a:r>
            <a:r>
              <a:rPr lang="tr-TR" sz="2800" b="1" dirty="0" smtClean="0">
                <a:solidFill>
                  <a:schemeClr val="tx1"/>
                </a:solidFill>
                <a:latin typeface="Times New Roman" panose="02020603050405020304" pitchFamily="18" charset="0"/>
                <a:cs typeface="Times New Roman" panose="02020603050405020304" pitchFamily="18" charset="0"/>
              </a:rPr>
              <a:t/>
            </a:r>
            <a:br>
              <a:rPr lang="tr-TR" sz="2800" b="1" dirty="0" smtClean="0">
                <a:solidFill>
                  <a:schemeClr val="tx1"/>
                </a:solidFill>
                <a:latin typeface="Times New Roman" panose="02020603050405020304" pitchFamily="18" charset="0"/>
                <a:cs typeface="Times New Roman" panose="02020603050405020304" pitchFamily="18" charset="0"/>
              </a:rPr>
            </a:br>
            <a:r>
              <a:rPr lang="tr-TR" sz="2800" b="1" cap="none" dirty="0" smtClean="0">
                <a:solidFill>
                  <a:schemeClr val="tx1"/>
                </a:solidFill>
                <a:latin typeface="Times New Roman" panose="02020603050405020304" pitchFamily="18" charset="0"/>
                <a:cs typeface="Times New Roman" panose="02020603050405020304" pitchFamily="18" charset="0"/>
              </a:rPr>
              <a:t>Katılımcı Kriterleri</a:t>
            </a:r>
            <a:br>
              <a:rPr lang="tr-TR" sz="2800" b="1" cap="none" dirty="0" smtClean="0">
                <a:solidFill>
                  <a:schemeClr val="tx1"/>
                </a:solidFill>
                <a:latin typeface="Times New Roman" panose="02020603050405020304" pitchFamily="18" charset="0"/>
                <a:cs typeface="Times New Roman" panose="02020603050405020304" pitchFamily="18" charset="0"/>
              </a:rPr>
            </a:br>
            <a:r>
              <a:rPr lang="tr-TR" sz="2800" b="1" cap="none" dirty="0" smtClean="0">
                <a:solidFill>
                  <a:schemeClr val="tx1"/>
                </a:solidFill>
                <a:latin typeface="Times New Roman" panose="02020603050405020304" pitchFamily="18" charset="0"/>
                <a:cs typeface="Times New Roman" panose="02020603050405020304" pitchFamily="18" charset="0"/>
              </a:rPr>
              <a:t> </a:t>
            </a:r>
            <a:r>
              <a:rPr lang="tr-TR" sz="2800" cap="none" dirty="0" smtClean="0">
                <a:solidFill>
                  <a:schemeClr val="tx1"/>
                </a:solidFill>
                <a:latin typeface="Times New Roman" panose="02020603050405020304" pitchFamily="18" charset="0"/>
                <a:cs typeface="Times New Roman" panose="02020603050405020304" pitchFamily="18" charset="0"/>
              </a:rPr>
              <a:t>2021-2022 Eğitim-öğretim yılının              </a:t>
            </a:r>
            <a:r>
              <a:rPr lang="tr-TR" sz="2800" b="1" cap="none" dirty="0" smtClean="0">
                <a:solidFill>
                  <a:schemeClr val="tx1"/>
                </a:solidFill>
                <a:latin typeface="Times New Roman" panose="02020603050405020304" pitchFamily="18" charset="0"/>
                <a:cs typeface="Times New Roman" panose="02020603050405020304" pitchFamily="18" charset="0"/>
              </a:rPr>
              <a:t>II. Dönem </a:t>
            </a:r>
            <a:br>
              <a:rPr lang="tr-TR" sz="2800" b="1" cap="none" dirty="0" smtClean="0">
                <a:solidFill>
                  <a:schemeClr val="tx1"/>
                </a:solidFill>
                <a:latin typeface="Times New Roman" panose="02020603050405020304" pitchFamily="18" charset="0"/>
                <a:cs typeface="Times New Roman" panose="02020603050405020304" pitchFamily="18" charset="0"/>
              </a:rPr>
            </a:br>
            <a:r>
              <a:rPr lang="tr-TR" sz="2800" b="1" cap="none" dirty="0" smtClean="0">
                <a:solidFill>
                  <a:schemeClr val="tx1"/>
                </a:solidFill>
                <a:latin typeface="Times New Roman" panose="02020603050405020304" pitchFamily="18" charset="0"/>
                <a:cs typeface="Times New Roman" panose="02020603050405020304" pitchFamily="18" charset="0"/>
              </a:rPr>
              <a:t>22 Nisan 2022 </a:t>
            </a:r>
            <a:r>
              <a:rPr lang="tr-TR" sz="2800" cap="none" dirty="0" smtClean="0">
                <a:solidFill>
                  <a:schemeClr val="tx1"/>
                </a:solidFill>
                <a:latin typeface="Times New Roman" panose="02020603050405020304" pitchFamily="18" charset="0"/>
                <a:cs typeface="Times New Roman" panose="02020603050405020304" pitchFamily="18" charset="0"/>
              </a:rPr>
              <a:t>tarihinde</a:t>
            </a:r>
            <a:r>
              <a:rPr lang="tr-TR" sz="2800" b="1" cap="none" dirty="0" smtClean="0">
                <a:solidFill>
                  <a:schemeClr val="tx1"/>
                </a:solidFill>
                <a:latin typeface="Times New Roman" panose="02020603050405020304" pitchFamily="18" charset="0"/>
                <a:cs typeface="Times New Roman" panose="02020603050405020304" pitchFamily="18" charset="0"/>
              </a:rPr>
              <a:t> </a:t>
            </a:r>
            <a:r>
              <a:rPr lang="tr-TR" sz="2800" cap="none" dirty="0" smtClean="0">
                <a:solidFill>
                  <a:schemeClr val="tx1"/>
                </a:solidFill>
                <a:latin typeface="Times New Roman" panose="02020603050405020304" pitchFamily="18" charset="0"/>
                <a:cs typeface="Times New Roman" panose="02020603050405020304" pitchFamily="18" charset="0"/>
              </a:rPr>
              <a:t>okulumuzdaki duyuru panolarına, dikkat çekici bir şekilde projenin duyurusu asılmıştır.</a:t>
            </a:r>
            <a:endParaRPr lang="tr-TR" sz="2800" cap="none"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8668" y="1135226"/>
            <a:ext cx="2495331" cy="569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52448"/>
            <a:ext cx="2580725" cy="569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95536" y="1700808"/>
            <a:ext cx="8424936" cy="4464496"/>
          </a:xfrm>
        </p:spPr>
        <p:txBody>
          <a:bodyPr>
            <a:noAutofit/>
          </a:bodyPr>
          <a:lstStyle/>
          <a:p>
            <a:r>
              <a:rPr lang="tr-TR" sz="1800" b="1" dirty="0">
                <a:latin typeface="Times New Roman" panose="02020603050405020304" pitchFamily="18" charset="0"/>
                <a:cs typeface="Times New Roman" panose="02020603050405020304" pitchFamily="18" charset="0"/>
              </a:rPr>
              <a:t/>
            </a:r>
            <a:br>
              <a:rPr lang="tr-TR" sz="1800" b="1" dirty="0">
                <a:latin typeface="Times New Roman" panose="02020603050405020304" pitchFamily="18" charset="0"/>
                <a:cs typeface="Times New Roman" panose="02020603050405020304" pitchFamily="18" charset="0"/>
              </a:rPr>
            </a:br>
            <a:r>
              <a:rPr lang="tr-TR" sz="2800" b="1" dirty="0">
                <a:solidFill>
                  <a:srgbClr val="FF0000"/>
                </a:solidFill>
                <a:latin typeface="Times New Roman" panose="02020603050405020304" pitchFamily="18" charset="0"/>
                <a:cs typeface="Times New Roman" panose="02020603050405020304" pitchFamily="18" charset="0"/>
              </a:rPr>
              <a:t>PROJE FAALİYETLERİ</a:t>
            </a:r>
            <a:br>
              <a:rPr lang="tr-TR" sz="2800" b="1" dirty="0">
                <a:solidFill>
                  <a:srgbClr val="FF0000"/>
                </a:solidFill>
                <a:latin typeface="Times New Roman" panose="02020603050405020304" pitchFamily="18" charset="0"/>
                <a:cs typeface="Times New Roman" panose="02020603050405020304" pitchFamily="18" charset="0"/>
              </a:rPr>
            </a:br>
            <a:r>
              <a:rPr lang="tr-TR" sz="2800" b="1" dirty="0">
                <a:solidFill>
                  <a:srgbClr val="FF0000"/>
                </a:solidFill>
                <a:latin typeface="Times New Roman" panose="02020603050405020304" pitchFamily="18" charset="0"/>
                <a:cs typeface="Times New Roman" panose="02020603050405020304" pitchFamily="18" charset="0"/>
              </a:rPr>
              <a:t>ERASMUS   PROJEMİZ   İÇİN   DUYURU:   KATILIMCI </a:t>
            </a:r>
            <a:r>
              <a:rPr lang="tr-TR" sz="2800" b="1" dirty="0" smtClean="0">
                <a:solidFill>
                  <a:srgbClr val="FF0000"/>
                </a:solidFill>
                <a:latin typeface="Times New Roman" panose="02020603050405020304" pitchFamily="18" charset="0"/>
                <a:cs typeface="Times New Roman" panose="02020603050405020304" pitchFamily="18" charset="0"/>
              </a:rPr>
              <a:t>KRİTERLERİ</a:t>
            </a:r>
            <a:br>
              <a:rPr lang="tr-TR" sz="2800" b="1" dirty="0" smtClean="0">
                <a:solidFill>
                  <a:srgbClr val="FF0000"/>
                </a:solidFill>
                <a:latin typeface="Times New Roman" panose="02020603050405020304" pitchFamily="18" charset="0"/>
                <a:cs typeface="Times New Roman" panose="02020603050405020304" pitchFamily="18" charset="0"/>
              </a:rPr>
            </a:br>
            <a:r>
              <a:rPr lang="tr-TR" sz="1800" b="1" dirty="0">
                <a:solidFill>
                  <a:srgbClr val="FF0000"/>
                </a:solidFill>
                <a:latin typeface="Times New Roman" panose="02020603050405020304" pitchFamily="18" charset="0"/>
                <a:cs typeface="Times New Roman" panose="02020603050405020304" pitchFamily="18" charset="0"/>
              </a:rPr>
              <a:t/>
            </a:r>
            <a:br>
              <a:rPr lang="tr-TR" sz="1800" b="1" dirty="0">
                <a:solidFill>
                  <a:srgbClr val="FF0000"/>
                </a:solidFill>
                <a:latin typeface="Times New Roman" panose="02020603050405020304" pitchFamily="18" charset="0"/>
                <a:cs typeface="Times New Roman" panose="02020603050405020304" pitchFamily="18" charset="0"/>
              </a:rPr>
            </a:br>
            <a:r>
              <a:rPr lang="tr-TR" sz="2400" dirty="0">
                <a:latin typeface="Times New Roman" panose="02020603050405020304" pitchFamily="18" charset="0"/>
                <a:cs typeface="Times New Roman" panose="02020603050405020304" pitchFamily="18" charset="0"/>
              </a:rPr>
              <a:t>Öğretim yılının başında okulumuzdaki duyuru panolarına, dikkat çekici bir şekilde projenin duyurusu asılmıştır.     </a:t>
            </a:r>
            <a:br>
              <a:rPr lang="tr-TR" sz="2400" dirty="0">
                <a:latin typeface="Times New Roman" panose="02020603050405020304" pitchFamily="18" charset="0"/>
                <a:cs typeface="Times New Roman" panose="02020603050405020304" pitchFamily="18" charset="0"/>
              </a:rPr>
            </a:br>
            <a:r>
              <a:rPr lang="tr-TR" sz="2400" dirty="0">
                <a:latin typeface="Times New Roman" panose="02020603050405020304" pitchFamily="18" charset="0"/>
                <a:cs typeface="Times New Roman" panose="02020603050405020304" pitchFamily="18" charset="0"/>
              </a:rPr>
              <a:t>Katılımcı olmak isteyenlerin başvuru yapması için </a:t>
            </a:r>
            <a:r>
              <a:rPr lang="tr-TR" sz="2400" b="1" dirty="0" smtClean="0">
                <a:latin typeface="Times New Roman" panose="02020603050405020304" pitchFamily="18" charset="0"/>
                <a:cs typeface="Times New Roman" panose="02020603050405020304" pitchFamily="18" charset="0"/>
              </a:rPr>
              <a:t>29 Nisan 2022 </a:t>
            </a:r>
            <a:r>
              <a:rPr lang="tr-TR" sz="2400" b="1" dirty="0">
                <a:latin typeface="Times New Roman" panose="02020603050405020304" pitchFamily="18" charset="0"/>
                <a:cs typeface="Times New Roman" panose="02020603050405020304" pitchFamily="18" charset="0"/>
              </a:rPr>
              <a:t>Pazartesi</a:t>
            </a:r>
            <a:r>
              <a:rPr lang="tr-TR" sz="2400" dirty="0">
                <a:latin typeface="Times New Roman" panose="02020603050405020304" pitchFamily="18" charset="0"/>
                <a:cs typeface="Times New Roman" panose="02020603050405020304" pitchFamily="18" charset="0"/>
              </a:rPr>
              <a:t> gününe kadar Öğretmen </a:t>
            </a:r>
            <a:r>
              <a:rPr lang="tr-TR" sz="2400" dirty="0" smtClean="0">
                <a:latin typeface="Times New Roman" panose="02020603050405020304" pitchFamily="18" charset="0"/>
                <a:cs typeface="Times New Roman" panose="02020603050405020304" pitchFamily="18" charset="0"/>
              </a:rPr>
              <a:t>Gülay </a:t>
            </a:r>
            <a:r>
              <a:rPr lang="tr-TR" sz="2400" dirty="0" err="1" smtClean="0">
                <a:latin typeface="Times New Roman" panose="02020603050405020304" pitchFamily="18" charset="0"/>
                <a:cs typeface="Times New Roman" panose="02020603050405020304" pitchFamily="18" charset="0"/>
              </a:rPr>
              <a:t>SÜTPINAR’a</a:t>
            </a:r>
            <a:r>
              <a:rPr lang="tr-TR" sz="2400" dirty="0" smtClean="0">
                <a:latin typeface="Times New Roman" panose="02020603050405020304" pitchFamily="18" charset="0"/>
                <a:cs typeface="Times New Roman" panose="02020603050405020304" pitchFamily="18" charset="0"/>
              </a:rPr>
              <a:t> isim </a:t>
            </a:r>
            <a:r>
              <a:rPr lang="tr-TR" sz="2400" dirty="0">
                <a:latin typeface="Times New Roman" panose="02020603050405020304" pitchFamily="18" charset="0"/>
                <a:cs typeface="Times New Roman" panose="02020603050405020304" pitchFamily="18" charset="0"/>
              </a:rPr>
              <a:t>yazdırmaları istenmiştir.</a:t>
            </a:r>
            <a:br>
              <a:rPr lang="tr-TR" sz="2400" dirty="0">
                <a:latin typeface="Times New Roman" panose="02020603050405020304" pitchFamily="18" charset="0"/>
                <a:cs typeface="Times New Roman" panose="02020603050405020304" pitchFamily="18" charset="0"/>
              </a:rPr>
            </a:br>
            <a:endParaRPr lang="tr-TR"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755576" y="1917576"/>
            <a:ext cx="1152128" cy="2159496"/>
          </a:xfrm>
        </p:spPr>
        <p:txBody>
          <a:bodyPr/>
          <a:lstStyle/>
          <a:p>
            <a:r>
              <a:rPr lang="tr-TR" b="1" dirty="0">
                <a:latin typeface="Times New Roman" panose="02020603050405020304" pitchFamily="18" charset="0"/>
                <a:cs typeface="Times New Roman" panose="02020603050405020304" pitchFamily="18" charset="0"/>
              </a:rPr>
              <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r>
            <a:br>
              <a:rPr lang="tr-TR" b="1" dirty="0">
                <a:latin typeface="Times New Roman" panose="02020603050405020304" pitchFamily="18" charset="0"/>
                <a:cs typeface="Times New Roman" panose="02020603050405020304" pitchFamily="18" charset="0"/>
              </a:rPr>
            </a:br>
            <a:endParaRPr lang="tr-TR"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556792"/>
            <a:ext cx="4877998" cy="516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4874638" y="1916832"/>
            <a:ext cx="3873826" cy="4401205"/>
          </a:xfrm>
          <a:prstGeom prst="rect">
            <a:avLst/>
          </a:prstGeom>
        </p:spPr>
        <p:txBody>
          <a:bodyPr wrap="square">
            <a:spAutoFit/>
          </a:bodyPr>
          <a:lstStyle/>
          <a:p>
            <a:r>
              <a:rPr lang="tr-TR" sz="2800" b="1" dirty="0" smtClean="0">
                <a:latin typeface="Times New Roman" panose="02020603050405020304" pitchFamily="18" charset="0"/>
                <a:cs typeface="Times New Roman" panose="02020603050405020304" pitchFamily="18" charset="0"/>
              </a:rPr>
              <a:t>22 Nisan 2022 </a:t>
            </a:r>
            <a:r>
              <a:rPr lang="tr-TR" sz="2800" dirty="0" smtClean="0">
                <a:latin typeface="Times New Roman" panose="02020603050405020304" pitchFamily="18" charset="0"/>
                <a:cs typeface="Times New Roman" panose="02020603050405020304" pitchFamily="18" charset="0"/>
              </a:rPr>
              <a:t>tarihinde okulumuzun web sayfasında da yayınlanmıştır. </a:t>
            </a:r>
            <a:r>
              <a:rPr lang="tr-TR" sz="2800" b="1" dirty="0" smtClean="0">
                <a:latin typeface="Times New Roman" panose="02020603050405020304" pitchFamily="18" charset="0"/>
                <a:cs typeface="Times New Roman" panose="02020603050405020304" pitchFamily="18" charset="0"/>
              </a:rPr>
              <a:t>(https://afyonasml.meb.k12.tr/icerikler/erasmus-projesinde-ogrenci-secme-kriterleri_12812006.html</a:t>
            </a:r>
            <a:endParaRPr lang="tr-TR"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5301" y="2333198"/>
            <a:ext cx="9036496" cy="2862322"/>
          </a:xfrm>
          <a:prstGeom prst="rect">
            <a:avLst/>
          </a:prstGeom>
        </p:spPr>
        <p:txBody>
          <a:bodyPr wrap="square">
            <a:spAutoFit/>
          </a:bodyPr>
          <a:lstStyle/>
          <a:p>
            <a:pPr algn="just"/>
            <a:r>
              <a:rPr lang="tr-TR" sz="3600" b="1" dirty="0" smtClean="0">
                <a:latin typeface="Times New Roman" panose="02020603050405020304" pitchFamily="18" charset="0"/>
                <a:cs typeface="Times New Roman" panose="02020603050405020304" pitchFamily="18" charset="0"/>
              </a:rPr>
              <a:t>	10-16 Haziran arası  </a:t>
            </a:r>
            <a:r>
              <a:rPr lang="tr-TR" sz="3600" dirty="0" smtClean="0">
                <a:latin typeface="Times New Roman" panose="02020603050405020304" pitchFamily="18" charset="0"/>
                <a:cs typeface="Times New Roman" panose="02020603050405020304" pitchFamily="18" charset="0"/>
              </a:rPr>
              <a:t>yurtdışına gitmek  isteyen öğrenciler </a:t>
            </a:r>
            <a:r>
              <a:rPr lang="tr-TR" sz="3600" b="1" dirty="0" smtClean="0">
                <a:latin typeface="Times New Roman" panose="02020603050405020304" pitchFamily="18" charset="0"/>
                <a:cs typeface="Times New Roman" panose="02020603050405020304" pitchFamily="18" charset="0"/>
              </a:rPr>
              <a:t>“Veli İzin Belgesi” </a:t>
            </a:r>
            <a:r>
              <a:rPr lang="tr-TR" sz="3600" dirty="0" smtClean="0">
                <a:latin typeface="Times New Roman" panose="02020603050405020304" pitchFamily="18" charset="0"/>
                <a:cs typeface="Times New Roman" panose="02020603050405020304" pitchFamily="18" charset="0"/>
              </a:rPr>
              <a:t>ile birlikte Sağlık Hizmetleri Alan Şefi Gülay </a:t>
            </a:r>
            <a:r>
              <a:rPr lang="tr-TR" sz="3600" dirty="0" err="1" smtClean="0">
                <a:latin typeface="Times New Roman" panose="02020603050405020304" pitchFamily="18" charset="0"/>
                <a:cs typeface="Times New Roman" panose="02020603050405020304" pitchFamily="18" charset="0"/>
              </a:rPr>
              <a:t>SÜTPINAR’a</a:t>
            </a:r>
            <a:r>
              <a:rPr lang="tr-TR" sz="3600" dirty="0" smtClean="0">
                <a:latin typeface="Times New Roman" panose="02020603050405020304" pitchFamily="18" charset="0"/>
                <a:cs typeface="Times New Roman" panose="02020603050405020304" pitchFamily="18" charset="0"/>
              </a:rPr>
              <a:t> başvuru yapmışlardır.  </a:t>
            </a:r>
          </a:p>
          <a:p>
            <a:pPr algn="just"/>
            <a:r>
              <a:rPr lang="tr-TR" sz="3600" dirty="0" smtClean="0">
                <a:latin typeface="Times New Roman" panose="02020603050405020304" pitchFamily="18" charset="0"/>
                <a:cs typeface="Times New Roman" panose="02020603050405020304" pitchFamily="18" charset="0"/>
              </a:rPr>
              <a:t>	</a:t>
            </a:r>
            <a:endParaRPr lang="tr-TR"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6744"/>
            <a:ext cx="637556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910625"/>
            <a:ext cx="9147360" cy="394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107503" y="1279409"/>
            <a:ext cx="8916657" cy="1631216"/>
          </a:xfrm>
          <a:prstGeom prst="rect">
            <a:avLst/>
          </a:prstGeom>
        </p:spPr>
        <p:txBody>
          <a:bodyPr wrap="square">
            <a:spAutoFit/>
          </a:bodyPr>
          <a:lstStyle/>
          <a:p>
            <a:pPr algn="just"/>
            <a:r>
              <a:rPr lang="tr-TR" sz="2000" dirty="0" smtClean="0"/>
              <a:t>	Projeye </a:t>
            </a:r>
            <a:r>
              <a:rPr lang="tr-TR" sz="2000" b="1" dirty="0" smtClean="0"/>
              <a:t>9 öğrencinin </a:t>
            </a:r>
            <a:r>
              <a:rPr lang="tr-TR" sz="2000" dirty="0" smtClean="0"/>
              <a:t>katılımı sağlanacaktır. </a:t>
            </a:r>
            <a:r>
              <a:rPr lang="tr-TR" sz="2000" b="1" dirty="0" smtClean="0"/>
              <a:t>14.06.2022</a:t>
            </a:r>
            <a:r>
              <a:rPr lang="tr-TR" sz="2000" dirty="0" smtClean="0"/>
              <a:t> tarihinde </a:t>
            </a:r>
            <a:r>
              <a:rPr lang="tr-TR" sz="2000" b="1" dirty="0" smtClean="0"/>
              <a:t>11. sınıfların not ortalaması</a:t>
            </a:r>
            <a:r>
              <a:rPr lang="tr-TR" sz="2000" dirty="0" smtClean="0"/>
              <a:t>, dikkate alınarak gidecek öğrencinin iki katı yani 18 öğrenci İngilizce sınavına girmek üzere seçilmiştir. </a:t>
            </a:r>
          </a:p>
          <a:p>
            <a:pPr algn="just"/>
            <a:r>
              <a:rPr lang="tr-TR" sz="2000" dirty="0"/>
              <a:t>	</a:t>
            </a:r>
            <a:r>
              <a:rPr lang="tr-TR" sz="2000" dirty="0" smtClean="0"/>
              <a:t>İngilizce Sınavı </a:t>
            </a:r>
            <a:r>
              <a:rPr lang="tr-TR" sz="2000" b="1" dirty="0" smtClean="0"/>
              <a:t>16 Haziran 2022 </a:t>
            </a:r>
            <a:r>
              <a:rPr lang="tr-TR" sz="2000" dirty="0" smtClean="0"/>
              <a:t>tarihinde Meryem BİRDANE ve </a:t>
            </a:r>
            <a:r>
              <a:rPr lang="tr-TR" sz="2000" dirty="0" err="1" smtClean="0"/>
              <a:t>Rasime</a:t>
            </a:r>
            <a:r>
              <a:rPr lang="tr-TR" sz="2000" dirty="0" smtClean="0"/>
              <a:t> İLHAN tarafından yapılmıştır. </a:t>
            </a:r>
            <a:endParaRPr lang="tr-TR" sz="2000" dirty="0"/>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888</Words>
  <Application>Microsoft Office PowerPoint</Application>
  <PresentationFormat>Ekran Gösterisi (4:3)</PresentationFormat>
  <Paragraphs>214</Paragraphs>
  <Slides>31</Slides>
  <Notes>3</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31</vt:i4>
      </vt:variant>
    </vt:vector>
  </HeadingPairs>
  <TitlesOfParts>
    <vt:vector size="37" baseType="lpstr">
      <vt:lpstr>Arial</vt:lpstr>
      <vt:lpstr>Calibri</vt:lpstr>
      <vt:lpstr>Century Gothic</vt:lpstr>
      <vt:lpstr>Times New Roman</vt:lpstr>
      <vt:lpstr>Wingdings</vt:lpstr>
      <vt:lpstr>Ofis Teması</vt:lpstr>
      <vt:lpstr>AFYONKARAHİSAR   ATATÜRK MESLEKİ VE TEKNİK ANADOLU LİSESİ </vt:lpstr>
      <vt:lpstr>PowerPoint Sunusu</vt:lpstr>
      <vt:lpstr> AB ÜLKELERİNDE YAŞLI BAKIM VE PALYATİF BAKIM UYGULAMALARI </vt:lpstr>
      <vt:lpstr> </vt:lpstr>
      <vt:lpstr>DUYURU:  Katılımcı Kriterleri  2021-2022 Eğitim-öğretim yılının              II. Dönem  22 Nisan 2022 tarihinde okulumuzdaki duyuru panolarına, dikkat çekici bir şekilde projenin duyurusu asılmıştır.</vt:lpstr>
      <vt:lpstr> PROJE FAALİYETLERİ ERASMUS   PROJEMİZ   İÇİN   DUYURU:   KATILIMCI KRİTERLERİ  Öğretim yılının başında okulumuzdaki duyuru panolarına, dikkat çekici bir şekilde projenin duyurusu asılmıştır.      Katılımcı olmak isteyenlerin başvuru yapması için 29 Nisan 2022 Pazartesi gününe kadar Öğretmen Gülay SÜTPINAR’a isim yazdırmaları istenmiştir.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AFYONKARAHİSAR   ATATÜRK MESLEKİ VE TEKNİK ANADOLU LİSESİ</dc:title>
  <dc:creator>bil</dc:creator>
  <cp:lastModifiedBy>LENOVO</cp:lastModifiedBy>
  <cp:revision>36</cp:revision>
  <dcterms:created xsi:type="dcterms:W3CDTF">2022-06-27T09:00:00Z</dcterms:created>
  <dcterms:modified xsi:type="dcterms:W3CDTF">2022-10-11T10:43:26Z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603CA32BD12D45FBBF715DFC695D6AE5</vt:lpwstr>
  </property>
  <property fmtid="{D5CDD505-2E9C-101B-9397-08002B2CF9AE}" pid="3" name="KSOProductBuildVer">
    <vt:lpwstr>1033-11.2.0.11341</vt:lpwstr>
  </property>
</Properties>
</file>